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9" r:id="rId2"/>
    <p:sldId id="280" r:id="rId3"/>
    <p:sldId id="281" r:id="rId4"/>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ruk Aygun Dalbay" initials="FAD" lastIdx="1" clrIdx="0">
    <p:extLst>
      <p:ext uri="{19B8F6BF-5375-455C-9EA6-DF929625EA0E}">
        <p15:presenceInfo xmlns:p15="http://schemas.microsoft.com/office/powerpoint/2012/main" userId="96cd0e75cfec145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59" d="100"/>
          <a:sy n="59" d="100"/>
        </p:scale>
        <p:origin x="108" y="11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03CFD-701A-44B3-BD00-64D255DA6A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4E41EB0-F07F-4EDB-913D-E20DE87EA1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BFE506-6AE0-4F43-9BBC-7A3EF7EE797F}"/>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5" name="Footer Placeholder 4">
            <a:extLst>
              <a:ext uri="{FF2B5EF4-FFF2-40B4-BE49-F238E27FC236}">
                <a16:creationId xmlns:a16="http://schemas.microsoft.com/office/drawing/2014/main" id="{210EAFBF-3F4A-4C62-BD4F-CDD5CA569A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BBFE0-3AC7-4FCA-AC87-D2036DADBC24}"/>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440542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E1523-DAD2-465E-B521-BBA80227C9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1A49B16-1CF5-4FF7-9942-E0A4AA51DFD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D70D94-EE99-4B3F-8A05-DFA644990C23}"/>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5" name="Footer Placeholder 4">
            <a:extLst>
              <a:ext uri="{FF2B5EF4-FFF2-40B4-BE49-F238E27FC236}">
                <a16:creationId xmlns:a16="http://schemas.microsoft.com/office/drawing/2014/main" id="{44329C12-4F7E-4D5A-875B-F8E3807979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F9CFE1-343A-48AA-BF1B-2E1904FDA7D1}"/>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1338944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204209-3422-4C65-B255-0A3923A01F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3829749-2375-4F5E-8D16-AE066CEFF38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CCE77C-69B5-4DF9-8828-BA60B478E83E}"/>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5" name="Footer Placeholder 4">
            <a:extLst>
              <a:ext uri="{FF2B5EF4-FFF2-40B4-BE49-F238E27FC236}">
                <a16:creationId xmlns:a16="http://schemas.microsoft.com/office/drawing/2014/main" id="{BC4E1B45-C094-4713-ACFE-B4CB293CBB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11BC3A-C8C8-4440-BA82-49BCA76D738B}"/>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312672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B4620-82C7-4D79-9FD5-A254FCA0AB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76EE74-1A03-4186-A591-36BB21C0D54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189E90-4024-4350-9CE1-229DFF3B414F}"/>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5" name="Footer Placeholder 4">
            <a:extLst>
              <a:ext uri="{FF2B5EF4-FFF2-40B4-BE49-F238E27FC236}">
                <a16:creationId xmlns:a16="http://schemas.microsoft.com/office/drawing/2014/main" id="{2B342AC1-34EF-4F80-98D4-8DA61AC0A6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F3306A-9B34-4BA1-91F3-766F8F3924E5}"/>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3441899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8A317-C301-4DB5-841C-BADDFFF867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3869031-5D7C-4E55-AA7C-2E2096567F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5C03FC1-33C1-46B9-A66A-922CA1EA2AB7}"/>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5" name="Footer Placeholder 4">
            <a:extLst>
              <a:ext uri="{FF2B5EF4-FFF2-40B4-BE49-F238E27FC236}">
                <a16:creationId xmlns:a16="http://schemas.microsoft.com/office/drawing/2014/main" id="{6FA01B14-722E-4915-9CA1-BBA40CE9E1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CBA0CE-5A32-42D7-AF6C-3D23AB563E4D}"/>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4188140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CCB12-F189-436D-94FA-2A7D574518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0B0AF9-24CE-4775-B738-3B66245E587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40496DF-F0B2-4EBE-ACD9-6371635FBB2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1816223-4CDD-407E-AB11-0C305C50CFFC}"/>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6" name="Footer Placeholder 5">
            <a:extLst>
              <a:ext uri="{FF2B5EF4-FFF2-40B4-BE49-F238E27FC236}">
                <a16:creationId xmlns:a16="http://schemas.microsoft.com/office/drawing/2014/main" id="{CCB5C22B-F851-4EAF-BD28-21B28FA6B2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A0963A-96CC-40F1-ABA3-1E4985EE76A6}"/>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1058122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A9029-DB0C-494C-81A2-C23A899F781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5704D6E-8AD8-45A7-9778-93DA261375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DDCD648-2185-4304-B86E-5A1B34324C1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F0A4FB9-980E-420C-8305-8AC09B0BA7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6CD63CE-1A70-4226-A56B-78CE516FA43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D2E7016-C092-4C8C-AF25-6371E71CCACC}"/>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8" name="Footer Placeholder 7">
            <a:extLst>
              <a:ext uri="{FF2B5EF4-FFF2-40B4-BE49-F238E27FC236}">
                <a16:creationId xmlns:a16="http://schemas.microsoft.com/office/drawing/2014/main" id="{D5F5E8D9-077F-41BF-AB0E-C4ED7D25AF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88230B-19D8-46E2-B9F4-37DF24F3DCDD}"/>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226069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DDA60-9D01-4D0F-8266-9F0235446E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D85D30-8FAC-4B54-9608-ECD33C826B22}"/>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4" name="Footer Placeholder 3">
            <a:extLst>
              <a:ext uri="{FF2B5EF4-FFF2-40B4-BE49-F238E27FC236}">
                <a16:creationId xmlns:a16="http://schemas.microsoft.com/office/drawing/2014/main" id="{A7850DBD-75A7-4ED4-B7F2-B9E3878B2C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C3E1D4-D2EF-4BB6-9662-1318AE2ADE5F}"/>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1551635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94EBF7-43DA-477C-8751-1B0A86E1118D}"/>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3" name="Footer Placeholder 2">
            <a:extLst>
              <a:ext uri="{FF2B5EF4-FFF2-40B4-BE49-F238E27FC236}">
                <a16:creationId xmlns:a16="http://schemas.microsoft.com/office/drawing/2014/main" id="{B3DB1C71-F6A9-4A36-A349-BDDA95D2E4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FAB3FE-ABCC-4BD6-BB23-033826CEB95A}"/>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93074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19908-E3B5-485E-A16D-8669909946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E24A26-2C00-4A6A-BA79-3858F4327D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D72DCE7-06C1-4A64-9373-D6E9F66521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828E9EB-39A6-4FF2-9EA3-D9708AD44670}"/>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6" name="Footer Placeholder 5">
            <a:extLst>
              <a:ext uri="{FF2B5EF4-FFF2-40B4-BE49-F238E27FC236}">
                <a16:creationId xmlns:a16="http://schemas.microsoft.com/office/drawing/2014/main" id="{74B50A73-A411-4F28-BCD2-5A8101EC13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FC19A7-20C7-4FAF-8DF9-FC8C4FF15D5F}"/>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2716111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E65EF-8FDE-4E9D-B559-224CE93A16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92A23C-A95B-4EC0-BF63-2F223A2928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13CC103-51A7-4836-89E7-ED643284C4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806D305-E709-416E-9CCD-F0ECBE66DF34}"/>
              </a:ext>
            </a:extLst>
          </p:cNvPr>
          <p:cNvSpPr>
            <a:spLocks noGrp="1"/>
          </p:cNvSpPr>
          <p:nvPr>
            <p:ph type="dt" sz="half" idx="10"/>
          </p:nvPr>
        </p:nvSpPr>
        <p:spPr/>
        <p:txBody>
          <a:bodyPr/>
          <a:lstStyle/>
          <a:p>
            <a:fld id="{79BC46A9-F305-4D8E-9D3D-5CB95DAF1CC6}" type="datetimeFigureOut">
              <a:rPr lang="en-US" smtClean="0"/>
              <a:t>7/3/2019</a:t>
            </a:fld>
            <a:endParaRPr lang="en-US"/>
          </a:p>
        </p:txBody>
      </p:sp>
      <p:sp>
        <p:nvSpPr>
          <p:cNvPr id="6" name="Footer Placeholder 5">
            <a:extLst>
              <a:ext uri="{FF2B5EF4-FFF2-40B4-BE49-F238E27FC236}">
                <a16:creationId xmlns:a16="http://schemas.microsoft.com/office/drawing/2014/main" id="{413F913E-2A2F-4749-9081-F96A0123E6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34CC1B-0714-4645-83C7-CECBCF1FE5FF}"/>
              </a:ext>
            </a:extLst>
          </p:cNvPr>
          <p:cNvSpPr>
            <a:spLocks noGrp="1"/>
          </p:cNvSpPr>
          <p:nvPr>
            <p:ph type="sldNum" sz="quarter" idx="12"/>
          </p:nvPr>
        </p:nvSpPr>
        <p:spPr/>
        <p:txBody>
          <a:bodyPr/>
          <a:lstStyle/>
          <a:p>
            <a:fld id="{A537D737-A063-4128-9960-416FCF38685C}" type="slidenum">
              <a:rPr lang="en-US" smtClean="0"/>
              <a:t>‹#›</a:t>
            </a:fld>
            <a:endParaRPr lang="en-US"/>
          </a:p>
        </p:txBody>
      </p:sp>
    </p:spTree>
    <p:extLst>
      <p:ext uri="{BB962C8B-B14F-4D97-AF65-F5344CB8AC3E}">
        <p14:creationId xmlns:p14="http://schemas.microsoft.com/office/powerpoint/2010/main" val="1133954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1DDAFB-6036-4E8A-96A8-2B88075510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5C54A7-8014-41DA-BA4D-608BB6CC9D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0E847E-37D8-4723-A03F-FDE28AA98C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BC46A9-F305-4D8E-9D3D-5CB95DAF1CC6}" type="datetimeFigureOut">
              <a:rPr lang="en-US" smtClean="0"/>
              <a:t>7/3/2019</a:t>
            </a:fld>
            <a:endParaRPr lang="en-US"/>
          </a:p>
        </p:txBody>
      </p:sp>
      <p:sp>
        <p:nvSpPr>
          <p:cNvPr id="5" name="Footer Placeholder 4">
            <a:extLst>
              <a:ext uri="{FF2B5EF4-FFF2-40B4-BE49-F238E27FC236}">
                <a16:creationId xmlns:a16="http://schemas.microsoft.com/office/drawing/2014/main" id="{143FD427-EB20-4BF6-A603-A0AED0F93D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DD62941-6675-42AF-A0EA-7561563F54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37D737-A063-4128-9960-416FCF38685C}" type="slidenum">
              <a:rPr lang="en-US" smtClean="0"/>
              <a:t>‹#›</a:t>
            </a:fld>
            <a:endParaRPr lang="en-US"/>
          </a:p>
        </p:txBody>
      </p:sp>
    </p:spTree>
    <p:extLst>
      <p:ext uri="{BB962C8B-B14F-4D97-AF65-F5344CB8AC3E}">
        <p14:creationId xmlns:p14="http://schemas.microsoft.com/office/powerpoint/2010/main" val="30823654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mailto:git@github.com"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dalbay/JavaScript.gi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22FAE-841E-47D7-B97E-9B5C3CD577ED}"/>
              </a:ext>
            </a:extLst>
          </p:cNvPr>
          <p:cNvSpPr>
            <a:spLocks noGrp="1"/>
          </p:cNvSpPr>
          <p:nvPr>
            <p:ph type="title"/>
          </p:nvPr>
        </p:nvSpPr>
        <p:spPr/>
        <p:txBody>
          <a:bodyPr/>
          <a:lstStyle/>
          <a:p>
            <a:r>
              <a:rPr lang="en-US" dirty="0"/>
              <a:t>Git &amp; GitHub</a:t>
            </a:r>
          </a:p>
        </p:txBody>
      </p:sp>
      <p:pic>
        <p:nvPicPr>
          <p:cNvPr id="4" name="Content Placeholder 3">
            <a:extLst>
              <a:ext uri="{FF2B5EF4-FFF2-40B4-BE49-F238E27FC236}">
                <a16:creationId xmlns:a16="http://schemas.microsoft.com/office/drawing/2014/main" id="{7CB9BD0D-3129-445A-8DC6-23FB6E7EC617}"/>
              </a:ext>
            </a:extLst>
          </p:cNvPr>
          <p:cNvPicPr>
            <a:picLocks noGrp="1" noChangeAspect="1"/>
          </p:cNvPicPr>
          <p:nvPr>
            <p:ph idx="1"/>
          </p:nvPr>
        </p:nvPicPr>
        <p:blipFill rotWithShape="1">
          <a:blip r:embed="rId2"/>
          <a:srcRect l="1208" t="26531" r="50000" b="22331"/>
          <a:stretch/>
        </p:blipFill>
        <p:spPr>
          <a:xfrm>
            <a:off x="838199" y="1690688"/>
            <a:ext cx="10515601" cy="4408467"/>
          </a:xfrm>
          <a:prstGeom prst="rect">
            <a:avLst/>
          </a:prstGeom>
        </p:spPr>
      </p:pic>
    </p:spTree>
    <p:extLst>
      <p:ext uri="{BB962C8B-B14F-4D97-AF65-F5344CB8AC3E}">
        <p14:creationId xmlns:p14="http://schemas.microsoft.com/office/powerpoint/2010/main" val="6857869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93927-EBE0-4F3B-A0F9-049B15AE2BCC}"/>
              </a:ext>
            </a:extLst>
          </p:cNvPr>
          <p:cNvSpPr>
            <a:spLocks noGrp="1"/>
          </p:cNvSpPr>
          <p:nvPr>
            <p:ph type="title"/>
          </p:nvPr>
        </p:nvSpPr>
        <p:spPr>
          <a:xfrm>
            <a:off x="838200" y="82505"/>
            <a:ext cx="10515600" cy="625475"/>
          </a:xfrm>
        </p:spPr>
        <p:txBody>
          <a:bodyPr>
            <a:normAutofit fontScale="90000"/>
          </a:bodyPr>
          <a:lstStyle/>
          <a:p>
            <a:r>
              <a:rPr lang="en-US" dirty="0"/>
              <a:t>Making Changes</a:t>
            </a:r>
          </a:p>
        </p:txBody>
      </p:sp>
      <p:pic>
        <p:nvPicPr>
          <p:cNvPr id="4" name="Content Placeholder 3">
            <a:extLst>
              <a:ext uri="{FF2B5EF4-FFF2-40B4-BE49-F238E27FC236}">
                <a16:creationId xmlns:a16="http://schemas.microsoft.com/office/drawing/2014/main" id="{CACFD1CF-D21A-4185-AF3D-E26F527AF81F}"/>
              </a:ext>
            </a:extLst>
          </p:cNvPr>
          <p:cNvPicPr>
            <a:picLocks noGrp="1" noChangeAspect="1"/>
          </p:cNvPicPr>
          <p:nvPr>
            <p:ph idx="1"/>
          </p:nvPr>
        </p:nvPicPr>
        <p:blipFill rotWithShape="1">
          <a:blip r:embed="rId2"/>
          <a:srcRect l="59449" t="24619" r="342" b="21292"/>
          <a:stretch/>
        </p:blipFill>
        <p:spPr>
          <a:xfrm>
            <a:off x="838200" y="771480"/>
            <a:ext cx="10515600" cy="5658197"/>
          </a:xfrm>
          <a:prstGeom prst="rect">
            <a:avLst/>
          </a:prstGeom>
        </p:spPr>
      </p:pic>
    </p:spTree>
    <p:extLst>
      <p:ext uri="{BB962C8B-B14F-4D97-AF65-F5344CB8AC3E}">
        <p14:creationId xmlns:p14="http://schemas.microsoft.com/office/powerpoint/2010/main" val="3405094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16035-3558-4468-BE49-550A62F13E21}"/>
              </a:ext>
            </a:extLst>
          </p:cNvPr>
          <p:cNvSpPr>
            <a:spLocks noGrp="1"/>
          </p:cNvSpPr>
          <p:nvPr>
            <p:ph type="title"/>
          </p:nvPr>
        </p:nvSpPr>
        <p:spPr>
          <a:xfrm>
            <a:off x="838200" y="735466"/>
            <a:ext cx="10515600" cy="663575"/>
          </a:xfrm>
        </p:spPr>
        <p:txBody>
          <a:bodyPr>
            <a:normAutofit fontScale="90000"/>
          </a:bodyPr>
          <a:lstStyle/>
          <a:p>
            <a:r>
              <a:rPr lang="en-US" dirty="0"/>
              <a:t>Making Changes – status / add / commit</a:t>
            </a:r>
          </a:p>
        </p:txBody>
      </p:sp>
      <p:sp>
        <p:nvSpPr>
          <p:cNvPr id="3" name="Content Placeholder 2">
            <a:extLst>
              <a:ext uri="{FF2B5EF4-FFF2-40B4-BE49-F238E27FC236}">
                <a16:creationId xmlns:a16="http://schemas.microsoft.com/office/drawing/2014/main" id="{088ADA87-C569-4249-8022-CA6BEC484290}"/>
              </a:ext>
            </a:extLst>
          </p:cNvPr>
          <p:cNvSpPr>
            <a:spLocks noGrp="1"/>
          </p:cNvSpPr>
          <p:nvPr>
            <p:ph idx="1"/>
          </p:nvPr>
        </p:nvSpPr>
        <p:spPr>
          <a:xfrm>
            <a:off x="838200" y="1807822"/>
            <a:ext cx="10515600" cy="4314712"/>
          </a:xfrm>
        </p:spPr>
        <p:txBody>
          <a:bodyPr>
            <a:normAutofit/>
          </a:bodyPr>
          <a:lstStyle/>
          <a:p>
            <a:pPr marL="0" indent="0">
              <a:buNone/>
            </a:pPr>
            <a:r>
              <a:rPr lang="en-US" dirty="0"/>
              <a:t>Adding files to your index:</a:t>
            </a:r>
          </a:p>
          <a:p>
            <a:pPr marL="0" indent="0">
              <a:buNone/>
            </a:pPr>
            <a:r>
              <a:rPr lang="en-US" dirty="0"/>
              <a:t>	</a:t>
            </a:r>
            <a:r>
              <a:rPr lang="en-US" dirty="0">
                <a:latin typeface="Consolas" panose="020B0609020204030204" pitchFamily="49" charset="0"/>
              </a:rPr>
              <a:t>$ git add test_file.txt   </a:t>
            </a:r>
            <a:r>
              <a:rPr lang="en-US" dirty="0"/>
              <a:t>--single file</a:t>
            </a:r>
          </a:p>
          <a:p>
            <a:pPr marL="0" indent="0">
              <a:buNone/>
            </a:pPr>
            <a:r>
              <a:rPr lang="en-US" dirty="0"/>
              <a:t>	</a:t>
            </a:r>
            <a:r>
              <a:rPr lang="en-US" dirty="0">
                <a:latin typeface="Consolas" panose="020B0609020204030204" pitchFamily="49" charset="0"/>
              </a:rPr>
              <a:t>$ git add –A         --</a:t>
            </a:r>
            <a:r>
              <a:rPr lang="en-US" dirty="0"/>
              <a:t>index multiple changes all at once</a:t>
            </a:r>
            <a:endParaRPr lang="en-US" dirty="0">
              <a:latin typeface="Consolas" panose="020B0609020204030204" pitchFamily="49" charset="0"/>
            </a:endParaRPr>
          </a:p>
          <a:p>
            <a:pPr marL="0" indent="0">
              <a:buNone/>
            </a:pPr>
            <a:r>
              <a:rPr lang="en-US" dirty="0"/>
              <a:t>Commit – “snapshot of the repository”</a:t>
            </a:r>
          </a:p>
          <a:p>
            <a:pPr marL="0" indent="0">
              <a:buNone/>
            </a:pPr>
            <a:r>
              <a:rPr lang="en-US" dirty="0"/>
              <a:t> </a:t>
            </a:r>
            <a:r>
              <a:rPr lang="en-US" dirty="0">
                <a:latin typeface="Consolas" panose="020B0609020204030204" pitchFamily="49" charset="0"/>
              </a:rPr>
              <a:t>	$ git commit -m "folder name changed"</a:t>
            </a:r>
            <a:endParaRPr lang="en-US" dirty="0"/>
          </a:p>
          <a:p>
            <a:pPr marL="0" indent="0">
              <a:buNone/>
            </a:pPr>
            <a:r>
              <a:rPr lang="en-US" dirty="0"/>
              <a:t>	</a:t>
            </a:r>
            <a:r>
              <a:rPr lang="en-US" dirty="0">
                <a:latin typeface="Consolas" panose="020B0609020204030204" pitchFamily="49" charset="0"/>
              </a:rPr>
              <a:t>$ git commit –a –m “adding 3 files”   --</a:t>
            </a:r>
            <a:r>
              <a:rPr lang="en-US" dirty="0"/>
              <a:t>all at once</a:t>
            </a:r>
            <a:endParaRPr lang="en-US" dirty="0">
              <a:latin typeface="Consolas" panose="020B0609020204030204" pitchFamily="49" charset="0"/>
            </a:endParaRPr>
          </a:p>
          <a:p>
            <a:pPr marL="0" indent="0">
              <a:buNone/>
            </a:pPr>
            <a:r>
              <a:rPr lang="en-US" dirty="0"/>
              <a:t>Look up your commits(snapshot) - git stores all the commits in log– </a:t>
            </a:r>
          </a:p>
          <a:p>
            <a:pPr marL="0" indent="0">
              <a:buNone/>
            </a:pPr>
            <a:r>
              <a:rPr lang="en-US" dirty="0"/>
              <a:t>	</a:t>
            </a:r>
            <a:r>
              <a:rPr lang="en-US" dirty="0">
                <a:latin typeface="Consolas" panose="020B0609020204030204" pitchFamily="49" charset="0"/>
              </a:rPr>
              <a:t>$ git log</a:t>
            </a:r>
          </a:p>
        </p:txBody>
      </p:sp>
    </p:spTree>
    <p:extLst>
      <p:ext uri="{BB962C8B-B14F-4D97-AF65-F5344CB8AC3E}">
        <p14:creationId xmlns:p14="http://schemas.microsoft.com/office/powerpoint/2010/main" val="25645756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23A9F-F276-4673-AB72-22B7F9CC03DA}"/>
              </a:ext>
            </a:extLst>
          </p:cNvPr>
          <p:cNvSpPr>
            <a:spLocks noGrp="1"/>
          </p:cNvSpPr>
          <p:nvPr>
            <p:ph type="title"/>
          </p:nvPr>
        </p:nvSpPr>
        <p:spPr>
          <a:xfrm>
            <a:off x="838200" y="365125"/>
            <a:ext cx="10515600" cy="500289"/>
          </a:xfrm>
        </p:spPr>
        <p:txBody>
          <a:bodyPr>
            <a:normAutofit fontScale="90000"/>
          </a:bodyPr>
          <a:lstStyle/>
          <a:p>
            <a:r>
              <a:rPr lang="en-US" dirty="0"/>
              <a:t>Parallel Development - Branching</a:t>
            </a:r>
          </a:p>
        </p:txBody>
      </p:sp>
      <p:pic>
        <p:nvPicPr>
          <p:cNvPr id="4" name="Content Placeholder 3">
            <a:extLst>
              <a:ext uri="{FF2B5EF4-FFF2-40B4-BE49-F238E27FC236}">
                <a16:creationId xmlns:a16="http://schemas.microsoft.com/office/drawing/2014/main" id="{B7C392B8-2372-427A-A1F3-C8BC5333AD5B}"/>
              </a:ext>
            </a:extLst>
          </p:cNvPr>
          <p:cNvPicPr>
            <a:picLocks noGrp="1" noChangeAspect="1"/>
          </p:cNvPicPr>
          <p:nvPr>
            <p:ph idx="1"/>
          </p:nvPr>
        </p:nvPicPr>
        <p:blipFill rotWithShape="1">
          <a:blip r:embed="rId2"/>
          <a:srcRect l="59266" t="24241" r="1569" b="21454"/>
          <a:stretch/>
        </p:blipFill>
        <p:spPr>
          <a:xfrm>
            <a:off x="838199" y="865414"/>
            <a:ext cx="9880600" cy="5480032"/>
          </a:xfrm>
          <a:prstGeom prst="rect">
            <a:avLst/>
          </a:prstGeom>
        </p:spPr>
      </p:pic>
      <p:sp>
        <p:nvSpPr>
          <p:cNvPr id="5" name="TextBox 4">
            <a:extLst>
              <a:ext uri="{FF2B5EF4-FFF2-40B4-BE49-F238E27FC236}">
                <a16:creationId xmlns:a16="http://schemas.microsoft.com/office/drawing/2014/main" id="{54215012-A6A3-484B-B76B-B3209A4228F6}"/>
              </a:ext>
            </a:extLst>
          </p:cNvPr>
          <p:cNvSpPr txBox="1"/>
          <p:nvPr/>
        </p:nvSpPr>
        <p:spPr>
          <a:xfrm>
            <a:off x="6335486" y="1191986"/>
            <a:ext cx="4049485" cy="1477328"/>
          </a:xfrm>
          <a:prstGeom prst="rect">
            <a:avLst/>
          </a:prstGeom>
          <a:noFill/>
        </p:spPr>
        <p:txBody>
          <a:bodyPr wrap="square" rtlCol="0">
            <a:spAutoFit/>
          </a:bodyPr>
          <a:lstStyle/>
          <a:p>
            <a:r>
              <a:rPr lang="en-US" u="sng" dirty="0"/>
              <a:t>Remote branches </a:t>
            </a:r>
            <a:r>
              <a:rPr lang="en-US" dirty="0"/>
              <a:t>– are branches that is  going to connect your local branches to your central repository. </a:t>
            </a:r>
          </a:p>
          <a:p>
            <a:r>
              <a:rPr lang="en-US" u="sng" dirty="0"/>
              <a:t>Local branches </a:t>
            </a:r>
            <a:r>
              <a:rPr lang="en-US" dirty="0"/>
              <a:t>– you create only in your workspace.</a:t>
            </a:r>
          </a:p>
        </p:txBody>
      </p:sp>
      <p:sp>
        <p:nvSpPr>
          <p:cNvPr id="6" name="TextBox 5">
            <a:extLst>
              <a:ext uri="{FF2B5EF4-FFF2-40B4-BE49-F238E27FC236}">
                <a16:creationId xmlns:a16="http://schemas.microsoft.com/office/drawing/2014/main" id="{DD8B6764-9810-4A51-AD61-8BD37EA677E5}"/>
              </a:ext>
            </a:extLst>
          </p:cNvPr>
          <p:cNvSpPr txBox="1"/>
          <p:nvPr/>
        </p:nvSpPr>
        <p:spPr>
          <a:xfrm>
            <a:off x="1292677" y="5699115"/>
            <a:ext cx="8971643" cy="646331"/>
          </a:xfrm>
          <a:prstGeom prst="rect">
            <a:avLst/>
          </a:prstGeom>
          <a:noFill/>
        </p:spPr>
        <p:txBody>
          <a:bodyPr wrap="square" rtlCol="0">
            <a:spAutoFit/>
          </a:bodyPr>
          <a:lstStyle/>
          <a:p>
            <a:r>
              <a:rPr lang="en-US" dirty="0"/>
              <a:t>Let’s say you want to add new features on to the main branch. You want to work on those new feature individually and you don’t want to interfere with the master branch - create a branch.</a:t>
            </a:r>
          </a:p>
        </p:txBody>
      </p:sp>
    </p:spTree>
    <p:extLst>
      <p:ext uri="{BB962C8B-B14F-4D97-AF65-F5344CB8AC3E}">
        <p14:creationId xmlns:p14="http://schemas.microsoft.com/office/powerpoint/2010/main" val="232426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2EB46-7527-414C-97F7-F36A898D055B}"/>
              </a:ext>
            </a:extLst>
          </p:cNvPr>
          <p:cNvSpPr>
            <a:spLocks noGrp="1"/>
          </p:cNvSpPr>
          <p:nvPr>
            <p:ph type="title"/>
          </p:nvPr>
        </p:nvSpPr>
        <p:spPr>
          <a:xfrm>
            <a:off x="838200" y="554150"/>
            <a:ext cx="10515600" cy="679904"/>
          </a:xfrm>
        </p:spPr>
        <p:txBody>
          <a:bodyPr>
            <a:normAutofit fontScale="90000"/>
          </a:bodyPr>
          <a:lstStyle/>
          <a:p>
            <a:r>
              <a:rPr lang="en-US" dirty="0"/>
              <a:t>Creating New Branches</a:t>
            </a:r>
          </a:p>
        </p:txBody>
      </p:sp>
      <p:sp>
        <p:nvSpPr>
          <p:cNvPr id="3" name="Content Placeholder 2">
            <a:extLst>
              <a:ext uri="{FF2B5EF4-FFF2-40B4-BE49-F238E27FC236}">
                <a16:creationId xmlns:a16="http://schemas.microsoft.com/office/drawing/2014/main" id="{6CD13AF9-C580-49AF-BDC2-A6C75F5B2078}"/>
              </a:ext>
            </a:extLst>
          </p:cNvPr>
          <p:cNvSpPr>
            <a:spLocks noGrp="1"/>
          </p:cNvSpPr>
          <p:nvPr>
            <p:ph idx="1"/>
          </p:nvPr>
        </p:nvSpPr>
        <p:spPr>
          <a:xfrm>
            <a:off x="838200" y="1612560"/>
            <a:ext cx="10515600" cy="4351338"/>
          </a:xfrm>
        </p:spPr>
        <p:txBody>
          <a:bodyPr>
            <a:normAutofit lnSpcReduction="10000"/>
          </a:bodyPr>
          <a:lstStyle/>
          <a:p>
            <a:r>
              <a:rPr lang="en-US" dirty="0"/>
              <a:t>The master branch – which contains all the code</a:t>
            </a:r>
          </a:p>
          <a:p>
            <a:pPr marL="0" indent="0">
              <a:buNone/>
            </a:pPr>
            <a:r>
              <a:rPr lang="en-US" sz="2400" dirty="0" err="1">
                <a:latin typeface="Consolas" panose="020B0609020204030204" pitchFamily="49" charset="0"/>
              </a:rPr>
              <a:t>aygun@DESK-AYGUN-PC</a:t>
            </a:r>
            <a:r>
              <a:rPr lang="en-US" sz="2400" dirty="0">
                <a:latin typeface="Consolas" panose="020B0609020204030204" pitchFamily="49" charset="0"/>
              </a:rPr>
              <a:t> MINGW64 				~/OneDrive/Documents/GitHub/JavaScript </a:t>
            </a:r>
            <a:r>
              <a:rPr lang="en-US" sz="2400" i="1" u="sng" dirty="0">
                <a:latin typeface="Consolas" panose="020B0609020204030204" pitchFamily="49" charset="0"/>
              </a:rPr>
              <a:t>(master)</a:t>
            </a:r>
          </a:p>
          <a:p>
            <a:r>
              <a:rPr lang="en-US" dirty="0"/>
              <a:t>Lists all local branches in the current repository</a:t>
            </a:r>
          </a:p>
          <a:p>
            <a:pPr marL="0" indent="0">
              <a:buNone/>
            </a:pPr>
            <a:r>
              <a:rPr lang="en-US" dirty="0"/>
              <a:t>	</a:t>
            </a:r>
            <a:r>
              <a:rPr lang="en-US" dirty="0">
                <a:latin typeface="Consolas" panose="020B0609020204030204" pitchFamily="49" charset="0"/>
              </a:rPr>
              <a:t>$ git branch</a:t>
            </a:r>
          </a:p>
          <a:p>
            <a:r>
              <a:rPr lang="en-US" dirty="0"/>
              <a:t>Creates a new branch</a:t>
            </a:r>
          </a:p>
          <a:p>
            <a:pPr marL="457200" lvl="1" indent="0">
              <a:buNone/>
            </a:pPr>
            <a:r>
              <a:rPr lang="en-US" dirty="0"/>
              <a:t>	</a:t>
            </a:r>
            <a:r>
              <a:rPr lang="en-US" sz="2800" dirty="0">
                <a:latin typeface="Consolas" panose="020B0609020204030204" pitchFamily="49" charset="0"/>
              </a:rPr>
              <a:t>$ git branch [branch-name]</a:t>
            </a:r>
          </a:p>
          <a:p>
            <a:r>
              <a:rPr lang="en-US" dirty="0"/>
              <a:t>Switch/move to the specified branch – Now you can do all the work in this new branch.</a:t>
            </a:r>
          </a:p>
          <a:p>
            <a:pPr marL="0" indent="0">
              <a:buNone/>
            </a:pPr>
            <a:r>
              <a:rPr lang="en-US" dirty="0"/>
              <a:t>	</a:t>
            </a:r>
            <a:r>
              <a:rPr lang="en-US" dirty="0">
                <a:latin typeface="Consolas" panose="020B0609020204030204" pitchFamily="49" charset="0"/>
              </a:rPr>
              <a:t>$ git checkout [branch-name]</a:t>
            </a:r>
          </a:p>
        </p:txBody>
      </p:sp>
    </p:spTree>
    <p:extLst>
      <p:ext uri="{BB962C8B-B14F-4D97-AF65-F5344CB8AC3E}">
        <p14:creationId xmlns:p14="http://schemas.microsoft.com/office/powerpoint/2010/main" val="1671438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A6120-3E08-4AB7-9509-DF1E3FE63381}"/>
              </a:ext>
            </a:extLst>
          </p:cNvPr>
          <p:cNvSpPr>
            <a:spLocks noGrp="1"/>
          </p:cNvSpPr>
          <p:nvPr>
            <p:ph type="title"/>
          </p:nvPr>
        </p:nvSpPr>
        <p:spPr>
          <a:xfrm>
            <a:off x="838200" y="149224"/>
            <a:ext cx="10515600" cy="650875"/>
          </a:xfrm>
        </p:spPr>
        <p:txBody>
          <a:bodyPr>
            <a:normAutofit fontScale="90000"/>
          </a:bodyPr>
          <a:lstStyle/>
          <a:p>
            <a:r>
              <a:rPr lang="en-US" dirty="0"/>
              <a:t>Parallel Development – Merging</a:t>
            </a:r>
          </a:p>
        </p:txBody>
      </p:sp>
      <p:pic>
        <p:nvPicPr>
          <p:cNvPr id="4" name="Content Placeholder 3">
            <a:extLst>
              <a:ext uri="{FF2B5EF4-FFF2-40B4-BE49-F238E27FC236}">
                <a16:creationId xmlns:a16="http://schemas.microsoft.com/office/drawing/2014/main" id="{F8096E37-6990-4803-AEB5-691320F65473}"/>
              </a:ext>
            </a:extLst>
          </p:cNvPr>
          <p:cNvPicPr>
            <a:picLocks noGrp="1" noChangeAspect="1"/>
          </p:cNvPicPr>
          <p:nvPr>
            <p:ph idx="1"/>
          </p:nvPr>
        </p:nvPicPr>
        <p:blipFill rotWithShape="1">
          <a:blip r:embed="rId2"/>
          <a:srcRect l="59266" t="25413" r="1328" b="20904"/>
          <a:stretch/>
        </p:blipFill>
        <p:spPr>
          <a:xfrm>
            <a:off x="838200" y="800099"/>
            <a:ext cx="10515600" cy="5730117"/>
          </a:xfrm>
          <a:prstGeom prst="rect">
            <a:avLst/>
          </a:prstGeom>
        </p:spPr>
      </p:pic>
      <p:sp>
        <p:nvSpPr>
          <p:cNvPr id="5" name="TextBox 4">
            <a:extLst>
              <a:ext uri="{FF2B5EF4-FFF2-40B4-BE49-F238E27FC236}">
                <a16:creationId xmlns:a16="http://schemas.microsoft.com/office/drawing/2014/main" id="{264568E0-B72F-4F51-B252-801096723FD4}"/>
              </a:ext>
            </a:extLst>
          </p:cNvPr>
          <p:cNvSpPr txBox="1"/>
          <p:nvPr/>
        </p:nvSpPr>
        <p:spPr>
          <a:xfrm>
            <a:off x="7690757" y="850809"/>
            <a:ext cx="3663043" cy="1200329"/>
          </a:xfrm>
          <a:prstGeom prst="rect">
            <a:avLst/>
          </a:prstGeom>
          <a:noFill/>
        </p:spPr>
        <p:txBody>
          <a:bodyPr wrap="square" rtlCol="0">
            <a:spAutoFit/>
          </a:bodyPr>
          <a:lstStyle/>
          <a:p>
            <a:r>
              <a:rPr lang="en-US" dirty="0"/>
              <a:t>After you have create a new branch and developed a new feature in this branch, you need to merge it to add it to the project.</a:t>
            </a:r>
          </a:p>
        </p:txBody>
      </p:sp>
    </p:spTree>
    <p:extLst>
      <p:ext uri="{BB962C8B-B14F-4D97-AF65-F5344CB8AC3E}">
        <p14:creationId xmlns:p14="http://schemas.microsoft.com/office/powerpoint/2010/main" val="8501106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F26A8-0E34-4B1C-B68C-6FE93173E1F7}"/>
              </a:ext>
            </a:extLst>
          </p:cNvPr>
          <p:cNvSpPr>
            <a:spLocks noGrp="1"/>
          </p:cNvSpPr>
          <p:nvPr>
            <p:ph type="title"/>
          </p:nvPr>
        </p:nvSpPr>
        <p:spPr/>
        <p:txBody>
          <a:bodyPr/>
          <a:lstStyle/>
          <a:p>
            <a:r>
              <a:rPr lang="en-US" dirty="0"/>
              <a:t>Merging Branches</a:t>
            </a:r>
          </a:p>
        </p:txBody>
      </p:sp>
      <p:sp>
        <p:nvSpPr>
          <p:cNvPr id="3" name="Content Placeholder 2">
            <a:extLst>
              <a:ext uri="{FF2B5EF4-FFF2-40B4-BE49-F238E27FC236}">
                <a16:creationId xmlns:a16="http://schemas.microsoft.com/office/drawing/2014/main" id="{7D3B0CA5-1771-412C-9D52-8EA06F5460CD}"/>
              </a:ext>
            </a:extLst>
          </p:cNvPr>
          <p:cNvSpPr>
            <a:spLocks noGrp="1"/>
          </p:cNvSpPr>
          <p:nvPr>
            <p:ph idx="1"/>
          </p:nvPr>
        </p:nvSpPr>
        <p:spPr/>
        <p:txBody>
          <a:bodyPr/>
          <a:lstStyle/>
          <a:p>
            <a:r>
              <a:rPr lang="en-US" dirty="0"/>
              <a:t>Now, merge the branches(folder) that you have created in the master branch. (Make sure you checkout in the destination branch(master))</a:t>
            </a:r>
          </a:p>
          <a:p>
            <a:pPr marL="0" indent="0">
              <a:buNone/>
            </a:pPr>
            <a:r>
              <a:rPr lang="en-US" dirty="0"/>
              <a:t>	</a:t>
            </a:r>
            <a:r>
              <a:rPr lang="en-US" dirty="0">
                <a:latin typeface="Consolas" panose="020B0609020204030204" pitchFamily="49" charset="0"/>
              </a:rPr>
              <a:t>$ git merge [branch]</a:t>
            </a:r>
          </a:p>
          <a:p>
            <a:r>
              <a:rPr lang="en-US" dirty="0"/>
              <a:t>To view the changes in the file in the terminal (make sure you are checkout in the same branch)</a:t>
            </a:r>
          </a:p>
          <a:p>
            <a:pPr marL="0" indent="0">
              <a:buNone/>
            </a:pPr>
            <a:r>
              <a:rPr lang="en-US" dirty="0"/>
              <a:t>	</a:t>
            </a:r>
            <a:r>
              <a:rPr lang="en-US" dirty="0">
                <a:latin typeface="Consolas" panose="020B0609020204030204" pitchFamily="49" charset="0"/>
              </a:rPr>
              <a:t>$ cat [filename]</a:t>
            </a:r>
          </a:p>
          <a:p>
            <a:pPr marL="0" indent="0">
              <a:buNone/>
            </a:pPr>
            <a:endParaRPr lang="en-US" i="1" u="sng" dirty="0"/>
          </a:p>
          <a:p>
            <a:pPr marL="0" indent="0">
              <a:buNone/>
            </a:pPr>
            <a:r>
              <a:rPr lang="en-US" i="1" u="sng" dirty="0"/>
              <a:t>Note</a:t>
            </a:r>
            <a:r>
              <a:rPr lang="en-US" dirty="0"/>
              <a:t> – you need to merge the branch to the master after any type modification/changes. After merging, you can ls the files in destination.</a:t>
            </a:r>
          </a:p>
        </p:txBody>
      </p:sp>
    </p:spTree>
    <p:extLst>
      <p:ext uri="{BB962C8B-B14F-4D97-AF65-F5344CB8AC3E}">
        <p14:creationId xmlns:p14="http://schemas.microsoft.com/office/powerpoint/2010/main" val="29945689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274E-8F26-4874-A900-12D0CDE7327C}"/>
              </a:ext>
            </a:extLst>
          </p:cNvPr>
          <p:cNvSpPr>
            <a:spLocks noGrp="1"/>
          </p:cNvSpPr>
          <p:nvPr>
            <p:ph type="title"/>
          </p:nvPr>
        </p:nvSpPr>
        <p:spPr>
          <a:xfrm>
            <a:off x="838200" y="355523"/>
            <a:ext cx="10515600" cy="612775"/>
          </a:xfrm>
        </p:spPr>
        <p:txBody>
          <a:bodyPr>
            <a:normAutofit fontScale="90000"/>
          </a:bodyPr>
          <a:lstStyle/>
          <a:p>
            <a:r>
              <a:rPr lang="en-US" dirty="0"/>
              <a:t>Parallel Development – Rebasing	</a:t>
            </a:r>
          </a:p>
        </p:txBody>
      </p:sp>
      <p:pic>
        <p:nvPicPr>
          <p:cNvPr id="4" name="Content Placeholder 3">
            <a:extLst>
              <a:ext uri="{FF2B5EF4-FFF2-40B4-BE49-F238E27FC236}">
                <a16:creationId xmlns:a16="http://schemas.microsoft.com/office/drawing/2014/main" id="{AC4BF227-E77F-4011-BD84-262A0C67D370}"/>
              </a:ext>
            </a:extLst>
          </p:cNvPr>
          <p:cNvPicPr>
            <a:picLocks noGrp="1" noChangeAspect="1"/>
          </p:cNvPicPr>
          <p:nvPr>
            <p:ph idx="1"/>
          </p:nvPr>
        </p:nvPicPr>
        <p:blipFill rotWithShape="1">
          <a:blip r:embed="rId2"/>
          <a:srcRect l="61243" t="28996" r="6643" b="24010"/>
          <a:stretch/>
        </p:blipFill>
        <p:spPr>
          <a:xfrm>
            <a:off x="1426028" y="1035717"/>
            <a:ext cx="9339943" cy="5466760"/>
          </a:xfrm>
          <a:prstGeom prst="rect">
            <a:avLst/>
          </a:prstGeom>
        </p:spPr>
      </p:pic>
    </p:spTree>
    <p:extLst>
      <p:ext uri="{BB962C8B-B14F-4D97-AF65-F5344CB8AC3E}">
        <p14:creationId xmlns:p14="http://schemas.microsoft.com/office/powerpoint/2010/main" val="3008410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F4EBC-D42B-4EEE-8D8E-891B7860D427}"/>
              </a:ext>
            </a:extLst>
          </p:cNvPr>
          <p:cNvSpPr>
            <a:spLocks noGrp="1"/>
          </p:cNvSpPr>
          <p:nvPr>
            <p:ph type="title"/>
          </p:nvPr>
        </p:nvSpPr>
        <p:spPr/>
        <p:txBody>
          <a:bodyPr/>
          <a:lstStyle/>
          <a:p>
            <a:r>
              <a:rPr lang="en-US" dirty="0"/>
              <a:t>Rebasing cont.</a:t>
            </a:r>
          </a:p>
        </p:txBody>
      </p:sp>
      <p:sp>
        <p:nvSpPr>
          <p:cNvPr id="3" name="Content Placeholder 2">
            <a:extLst>
              <a:ext uri="{FF2B5EF4-FFF2-40B4-BE49-F238E27FC236}">
                <a16:creationId xmlns:a16="http://schemas.microsoft.com/office/drawing/2014/main" id="{7878F954-86AB-47D3-B3F7-F784F4925B46}"/>
              </a:ext>
            </a:extLst>
          </p:cNvPr>
          <p:cNvSpPr>
            <a:spLocks noGrp="1"/>
          </p:cNvSpPr>
          <p:nvPr>
            <p:ph idx="1"/>
          </p:nvPr>
        </p:nvSpPr>
        <p:spPr/>
        <p:txBody>
          <a:bodyPr/>
          <a:lstStyle/>
          <a:p>
            <a:r>
              <a:rPr lang="en-US" dirty="0"/>
              <a:t>Same as merging – integrates changes from one branch into another.</a:t>
            </a:r>
          </a:p>
          <a:p>
            <a:r>
              <a:rPr lang="en-US" dirty="0"/>
              <a:t>Same task in a different way.</a:t>
            </a:r>
          </a:p>
          <a:p>
            <a:r>
              <a:rPr lang="en-US" dirty="0"/>
              <a:t>Linear workflow is easier to navigate.</a:t>
            </a:r>
          </a:p>
          <a:p>
            <a:r>
              <a:rPr lang="en-US" dirty="0"/>
              <a:t>Less branching. </a:t>
            </a:r>
          </a:p>
          <a:p>
            <a:r>
              <a:rPr lang="en-US" dirty="0"/>
              <a:t>Ex: make changes; inside the branch rebase it onto the master</a:t>
            </a:r>
          </a:p>
          <a:p>
            <a:pPr marL="0" indent="0">
              <a:buNone/>
            </a:pPr>
            <a:r>
              <a:rPr lang="en-US" dirty="0"/>
              <a:t>	$ git rebase master  --Current branch </a:t>
            </a:r>
            <a:r>
              <a:rPr lang="en-US" dirty="0" err="1"/>
              <a:t>firstbranch</a:t>
            </a:r>
            <a:r>
              <a:rPr lang="en-US" dirty="0"/>
              <a:t> is up to date.</a:t>
            </a:r>
          </a:p>
          <a:p>
            <a:pPr marL="0" indent="0">
              <a:buNone/>
            </a:pPr>
            <a:r>
              <a:rPr lang="en-US" dirty="0"/>
              <a:t>Checkout to masters and</a:t>
            </a:r>
          </a:p>
          <a:p>
            <a:pPr marL="0" indent="0">
              <a:buNone/>
            </a:pPr>
            <a:r>
              <a:rPr lang="en-US" dirty="0"/>
              <a:t>	$ git rebase </a:t>
            </a:r>
            <a:r>
              <a:rPr lang="en-US" dirty="0" err="1"/>
              <a:t>firstbranch</a:t>
            </a:r>
            <a:r>
              <a:rPr lang="en-US" dirty="0"/>
              <a:t> – First, rewinding head to replay your…</a:t>
            </a:r>
          </a:p>
          <a:p>
            <a:pPr lvl="1">
              <a:buFont typeface="Courier New" panose="02070309020205020404" pitchFamily="49" charset="0"/>
              <a:buChar char="o"/>
            </a:pPr>
            <a:endParaRPr lang="en-US" dirty="0"/>
          </a:p>
        </p:txBody>
      </p:sp>
    </p:spTree>
    <p:extLst>
      <p:ext uri="{BB962C8B-B14F-4D97-AF65-F5344CB8AC3E}">
        <p14:creationId xmlns:p14="http://schemas.microsoft.com/office/powerpoint/2010/main" val="3982647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54E2B-8417-423A-90EE-AB070C5A2927}"/>
              </a:ext>
            </a:extLst>
          </p:cNvPr>
          <p:cNvSpPr>
            <a:spLocks noGrp="1"/>
          </p:cNvSpPr>
          <p:nvPr>
            <p:ph type="title"/>
          </p:nvPr>
        </p:nvSpPr>
        <p:spPr/>
        <p:txBody>
          <a:bodyPr/>
          <a:lstStyle/>
          <a:p>
            <a:r>
              <a:rPr lang="en-US" dirty="0"/>
              <a:t>Git Push – ‘To Central Repository’</a:t>
            </a:r>
          </a:p>
        </p:txBody>
      </p:sp>
      <p:sp>
        <p:nvSpPr>
          <p:cNvPr id="3" name="Content Placeholder 2">
            <a:extLst>
              <a:ext uri="{FF2B5EF4-FFF2-40B4-BE49-F238E27FC236}">
                <a16:creationId xmlns:a16="http://schemas.microsoft.com/office/drawing/2014/main" id="{7FAE6BC3-5E39-4158-AB6C-5E90FE7F05A9}"/>
              </a:ext>
            </a:extLst>
          </p:cNvPr>
          <p:cNvSpPr>
            <a:spLocks noGrp="1"/>
          </p:cNvSpPr>
          <p:nvPr>
            <p:ph idx="1"/>
          </p:nvPr>
        </p:nvSpPr>
        <p:spPr>
          <a:xfrm>
            <a:off x="838200" y="1384300"/>
            <a:ext cx="10515600" cy="4792663"/>
          </a:xfrm>
        </p:spPr>
        <p:txBody>
          <a:bodyPr/>
          <a:lstStyle/>
          <a:p>
            <a:r>
              <a:rPr lang="en-US" dirty="0"/>
              <a:t>After we made our final changes we want to contribute that to our central repository	</a:t>
            </a:r>
          </a:p>
          <a:p>
            <a:pPr marL="0" indent="0">
              <a:buNone/>
            </a:pPr>
            <a:r>
              <a:rPr lang="en-US" dirty="0"/>
              <a:t>	$ git push – Uploads all local branch commits to GitHub</a:t>
            </a:r>
          </a:p>
          <a:p>
            <a:pPr marL="0" indent="0">
              <a:buNone/>
            </a:pPr>
            <a:r>
              <a:rPr lang="en-US" dirty="0"/>
              <a:t>Note – when you set up your central repository as a public repository, you need to have certain access right (your actual code will be stored here). So connect to your repository via SSH in order to push changes to your central repository.</a:t>
            </a:r>
          </a:p>
          <a:p>
            <a:pPr marL="0" indent="0">
              <a:buNone/>
            </a:pPr>
            <a:r>
              <a:rPr lang="en-US" dirty="0"/>
              <a:t>	- In your central repository click the green ‘Clone or download’ button; here you can see the HTTPS path that you use to connect to.</a:t>
            </a:r>
          </a:p>
          <a:p>
            <a:pPr marL="0" indent="0">
              <a:buNone/>
            </a:pPr>
            <a:r>
              <a:rPr lang="en-US" dirty="0"/>
              <a:t>	- Click on ‘Use SSH’; this will display your SSH connection URL.</a:t>
            </a:r>
          </a:p>
          <a:p>
            <a:pPr marL="0" indent="0">
              <a:buNone/>
            </a:pPr>
            <a:endParaRPr lang="en-US" dirty="0"/>
          </a:p>
        </p:txBody>
      </p:sp>
    </p:spTree>
    <p:extLst>
      <p:ext uri="{BB962C8B-B14F-4D97-AF65-F5344CB8AC3E}">
        <p14:creationId xmlns:p14="http://schemas.microsoft.com/office/powerpoint/2010/main" val="5971395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38339-92AF-492D-BFAE-973B10C913DA}"/>
              </a:ext>
            </a:extLst>
          </p:cNvPr>
          <p:cNvSpPr>
            <a:spLocks noGrp="1"/>
          </p:cNvSpPr>
          <p:nvPr>
            <p:ph type="title"/>
          </p:nvPr>
        </p:nvSpPr>
        <p:spPr>
          <a:xfrm>
            <a:off x="838198" y="163639"/>
            <a:ext cx="10515600" cy="574675"/>
          </a:xfrm>
        </p:spPr>
        <p:txBody>
          <a:bodyPr>
            <a:normAutofit fontScale="90000"/>
          </a:bodyPr>
          <a:lstStyle/>
          <a:p>
            <a:r>
              <a:rPr lang="en-US" dirty="0"/>
              <a:t>Git Push cont.</a:t>
            </a:r>
          </a:p>
        </p:txBody>
      </p:sp>
      <p:pic>
        <p:nvPicPr>
          <p:cNvPr id="4" name="Content Placeholder 3">
            <a:extLst>
              <a:ext uri="{FF2B5EF4-FFF2-40B4-BE49-F238E27FC236}">
                <a16:creationId xmlns:a16="http://schemas.microsoft.com/office/drawing/2014/main" id="{F954908D-4C74-4E56-A376-49E55D3EF156}"/>
              </a:ext>
            </a:extLst>
          </p:cNvPr>
          <p:cNvPicPr>
            <a:picLocks noGrp="1" noChangeAspect="1"/>
          </p:cNvPicPr>
          <p:nvPr>
            <p:ph idx="1"/>
          </p:nvPr>
        </p:nvPicPr>
        <p:blipFill rotWithShape="1">
          <a:blip r:embed="rId2"/>
          <a:srcRect l="56270" t="41441" r="6978" b="34922"/>
          <a:stretch/>
        </p:blipFill>
        <p:spPr>
          <a:xfrm>
            <a:off x="838198" y="826283"/>
            <a:ext cx="10515598" cy="2705248"/>
          </a:xfrm>
          <a:prstGeom prst="rect">
            <a:avLst/>
          </a:prstGeom>
        </p:spPr>
      </p:pic>
      <p:pic>
        <p:nvPicPr>
          <p:cNvPr id="5" name="Picture 4">
            <a:extLst>
              <a:ext uri="{FF2B5EF4-FFF2-40B4-BE49-F238E27FC236}">
                <a16:creationId xmlns:a16="http://schemas.microsoft.com/office/drawing/2014/main" id="{AAD16F37-EECC-414A-AD10-C7D8D16DBE0C}"/>
              </a:ext>
            </a:extLst>
          </p:cNvPr>
          <p:cNvPicPr>
            <a:picLocks noChangeAspect="1"/>
          </p:cNvPicPr>
          <p:nvPr/>
        </p:nvPicPr>
        <p:blipFill rotWithShape="1">
          <a:blip r:embed="rId3"/>
          <a:srcRect l="56499" t="45402" r="6875" b="33594"/>
          <a:stretch/>
        </p:blipFill>
        <p:spPr>
          <a:xfrm>
            <a:off x="838198" y="3619500"/>
            <a:ext cx="10515599" cy="2412217"/>
          </a:xfrm>
          <a:prstGeom prst="rect">
            <a:avLst/>
          </a:prstGeom>
        </p:spPr>
      </p:pic>
    </p:spTree>
    <p:extLst>
      <p:ext uri="{BB962C8B-B14F-4D97-AF65-F5344CB8AC3E}">
        <p14:creationId xmlns:p14="http://schemas.microsoft.com/office/powerpoint/2010/main" val="3095144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F05AE-2FBE-4D7F-874F-10CAB27F2D3B}"/>
              </a:ext>
            </a:extLst>
          </p:cNvPr>
          <p:cNvSpPr>
            <a:spLocks noGrp="1"/>
          </p:cNvSpPr>
          <p:nvPr>
            <p:ph type="title"/>
          </p:nvPr>
        </p:nvSpPr>
        <p:spPr/>
        <p:txBody>
          <a:bodyPr/>
          <a:lstStyle/>
          <a:p>
            <a:r>
              <a:rPr lang="en-US" dirty="0"/>
              <a:t>Git &amp; GitHub</a:t>
            </a:r>
          </a:p>
        </p:txBody>
      </p:sp>
      <p:sp>
        <p:nvSpPr>
          <p:cNvPr id="3" name="Content Placeholder 2">
            <a:extLst>
              <a:ext uri="{FF2B5EF4-FFF2-40B4-BE49-F238E27FC236}">
                <a16:creationId xmlns:a16="http://schemas.microsoft.com/office/drawing/2014/main" id="{906EB161-1815-46B0-B310-3826DB5EF575}"/>
              </a:ext>
            </a:extLst>
          </p:cNvPr>
          <p:cNvSpPr>
            <a:spLocks noGrp="1"/>
          </p:cNvSpPr>
          <p:nvPr>
            <p:ph idx="1"/>
          </p:nvPr>
        </p:nvSpPr>
        <p:spPr/>
        <p:txBody>
          <a:bodyPr/>
          <a:lstStyle/>
          <a:p>
            <a:r>
              <a:rPr lang="en-US" dirty="0"/>
              <a:t>Git – Distributed Version Control Management tool that supports 	distributed non-linear workflows.</a:t>
            </a:r>
          </a:p>
          <a:p>
            <a:pPr marL="0" indent="0">
              <a:buNone/>
            </a:pPr>
            <a:r>
              <a:rPr lang="en-US" dirty="0"/>
              <a:t>	- allows you to create your local repositories</a:t>
            </a:r>
          </a:p>
          <a:p>
            <a:pPr marL="0" indent="0">
              <a:buNone/>
            </a:pPr>
            <a:r>
              <a:rPr lang="en-US" dirty="0"/>
              <a:t>	- allows you to fetch data from the central repository</a:t>
            </a:r>
          </a:p>
          <a:p>
            <a:pPr marL="0" indent="0">
              <a:buNone/>
            </a:pPr>
            <a:r>
              <a:rPr lang="en-US" dirty="0"/>
              <a:t>	- allows you to push all your local files to the server</a:t>
            </a:r>
          </a:p>
          <a:p>
            <a:r>
              <a:rPr lang="en-US" dirty="0"/>
              <a:t>GitHub – Code hosting platform for Version Control Collaboration.</a:t>
            </a:r>
          </a:p>
          <a:p>
            <a:pPr marL="0" indent="0">
              <a:buNone/>
            </a:pPr>
            <a:r>
              <a:rPr lang="en-US" dirty="0"/>
              <a:t>	- social network for developers to share their code. </a:t>
            </a:r>
          </a:p>
          <a:p>
            <a:pPr marL="0" indent="0">
              <a:buNone/>
            </a:pPr>
            <a:r>
              <a:rPr lang="en-US" dirty="0"/>
              <a:t>	- allows you to host your central repository on a remote server</a:t>
            </a:r>
          </a:p>
        </p:txBody>
      </p:sp>
    </p:spTree>
    <p:extLst>
      <p:ext uri="{BB962C8B-B14F-4D97-AF65-F5344CB8AC3E}">
        <p14:creationId xmlns:p14="http://schemas.microsoft.com/office/powerpoint/2010/main" val="7170464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97602-C7F2-4271-8BBD-4863EEB21452}"/>
              </a:ext>
            </a:extLst>
          </p:cNvPr>
          <p:cNvSpPr>
            <a:spLocks noGrp="1"/>
          </p:cNvSpPr>
          <p:nvPr>
            <p:ph type="title"/>
          </p:nvPr>
        </p:nvSpPr>
        <p:spPr/>
        <p:txBody>
          <a:bodyPr/>
          <a:lstStyle/>
          <a:p>
            <a:r>
              <a:rPr lang="en-US" dirty="0"/>
              <a:t>Git Push cont. ‘Generating SSH key’</a:t>
            </a:r>
          </a:p>
        </p:txBody>
      </p:sp>
      <p:sp>
        <p:nvSpPr>
          <p:cNvPr id="3" name="Content Placeholder 2">
            <a:extLst>
              <a:ext uri="{FF2B5EF4-FFF2-40B4-BE49-F238E27FC236}">
                <a16:creationId xmlns:a16="http://schemas.microsoft.com/office/drawing/2014/main" id="{FDE9CDF8-7C17-4DFE-A4A3-17A5B8CD4515}"/>
              </a:ext>
            </a:extLst>
          </p:cNvPr>
          <p:cNvSpPr>
            <a:spLocks noGrp="1"/>
          </p:cNvSpPr>
          <p:nvPr>
            <p:ph idx="1"/>
          </p:nvPr>
        </p:nvSpPr>
        <p:spPr/>
        <p:txBody>
          <a:bodyPr>
            <a:normAutofit fontScale="92500" lnSpcReduction="20000"/>
          </a:bodyPr>
          <a:lstStyle/>
          <a:p>
            <a:r>
              <a:rPr lang="en-US" dirty="0"/>
              <a:t>Now, that your are connected with SSH what you need to do is to generate a public SSH key and add that key into your GitHub account. After that you can start pushing changes.</a:t>
            </a:r>
          </a:p>
          <a:p>
            <a:r>
              <a:rPr lang="en-US" dirty="0"/>
              <a:t>Generate key:  $ </a:t>
            </a:r>
            <a:r>
              <a:rPr lang="en-US" dirty="0" err="1"/>
              <a:t>ssh</a:t>
            </a:r>
            <a:r>
              <a:rPr lang="en-US" dirty="0"/>
              <a:t>-keygen </a:t>
            </a:r>
          </a:p>
          <a:p>
            <a:pPr marL="0" indent="0">
              <a:buNone/>
            </a:pPr>
            <a:r>
              <a:rPr lang="en-US" dirty="0"/>
              <a:t>    (If; The authenticity of host 'github.com …can't be </a:t>
            </a:r>
            <a:r>
              <a:rPr lang="en-US" dirty="0" err="1"/>
              <a:t>established.RSA</a:t>
            </a:r>
            <a:r>
              <a:rPr lang="en-US" dirty="0"/>
              <a:t> key fingerprint is…)</a:t>
            </a:r>
          </a:p>
          <a:p>
            <a:pPr marL="0" indent="0">
              <a:buNone/>
            </a:pPr>
            <a:r>
              <a:rPr lang="en-US" dirty="0"/>
              <a:t>                              </a:t>
            </a:r>
            <a:r>
              <a:rPr lang="de-DE" dirty="0"/>
              <a:t>$ ssh-keygen -t rsa -b 4096 -C "fadalbay@gmail.com"</a:t>
            </a:r>
            <a:endParaRPr lang="en-US" dirty="0"/>
          </a:p>
          <a:p>
            <a:pPr marL="0" indent="0">
              <a:buNone/>
            </a:pPr>
            <a:r>
              <a:rPr lang="en-US" dirty="0"/>
              <a:t>Your public key has been saved in /c/Users/</a:t>
            </a:r>
            <a:r>
              <a:rPr lang="en-US" dirty="0" err="1"/>
              <a:t>aygun</a:t>
            </a:r>
            <a:r>
              <a:rPr lang="en-US" dirty="0"/>
              <a:t>/.</a:t>
            </a:r>
            <a:r>
              <a:rPr lang="en-US" dirty="0" err="1"/>
              <a:t>ssh</a:t>
            </a:r>
            <a:r>
              <a:rPr lang="en-US" dirty="0"/>
              <a:t>/id_rsa.pub.</a:t>
            </a:r>
          </a:p>
          <a:p>
            <a:pPr marL="0" indent="0">
              <a:buNone/>
            </a:pPr>
            <a:r>
              <a:rPr lang="en-US" dirty="0"/>
              <a:t>To look it up in the terminal</a:t>
            </a:r>
          </a:p>
          <a:p>
            <a:pPr marL="0" indent="0">
              <a:buNone/>
            </a:pPr>
            <a:r>
              <a:rPr lang="en-US" dirty="0"/>
              <a:t>	$ cat /c/Users/</a:t>
            </a:r>
            <a:r>
              <a:rPr lang="en-US" dirty="0" err="1"/>
              <a:t>aygun</a:t>
            </a:r>
            <a:r>
              <a:rPr lang="en-US" dirty="0"/>
              <a:t>/.</a:t>
            </a:r>
            <a:r>
              <a:rPr lang="en-US" dirty="0" err="1"/>
              <a:t>ssh</a:t>
            </a:r>
            <a:r>
              <a:rPr lang="en-US" dirty="0"/>
              <a:t>/id_rsa.pub</a:t>
            </a:r>
          </a:p>
          <a:p>
            <a:pPr marL="0" indent="0">
              <a:buNone/>
            </a:pPr>
            <a:r>
              <a:rPr lang="en-US" dirty="0"/>
              <a:t>Next, add this key to your GitHub account:</a:t>
            </a:r>
          </a:p>
        </p:txBody>
      </p:sp>
    </p:spTree>
    <p:extLst>
      <p:ext uri="{BB962C8B-B14F-4D97-AF65-F5344CB8AC3E}">
        <p14:creationId xmlns:p14="http://schemas.microsoft.com/office/powerpoint/2010/main" val="32391078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E926B-2143-4C94-AFC0-B9975E328CED}"/>
              </a:ext>
            </a:extLst>
          </p:cNvPr>
          <p:cNvSpPr>
            <a:spLocks noGrp="1"/>
          </p:cNvSpPr>
          <p:nvPr>
            <p:ph type="title"/>
          </p:nvPr>
        </p:nvSpPr>
        <p:spPr>
          <a:xfrm>
            <a:off x="838200" y="17462"/>
            <a:ext cx="10515600" cy="663575"/>
          </a:xfrm>
        </p:spPr>
        <p:txBody>
          <a:bodyPr>
            <a:normAutofit fontScale="90000"/>
          </a:bodyPr>
          <a:lstStyle/>
          <a:p>
            <a:r>
              <a:rPr lang="en-US" dirty="0"/>
              <a:t>Git Push cont. ‘Add SSH key to GitHub’	</a:t>
            </a:r>
          </a:p>
        </p:txBody>
      </p:sp>
      <p:sp>
        <p:nvSpPr>
          <p:cNvPr id="3" name="Content Placeholder 2">
            <a:extLst>
              <a:ext uri="{FF2B5EF4-FFF2-40B4-BE49-F238E27FC236}">
                <a16:creationId xmlns:a16="http://schemas.microsoft.com/office/drawing/2014/main" id="{1A5FD5B6-C661-4CCC-BC5D-D25AB33E6BD3}"/>
              </a:ext>
            </a:extLst>
          </p:cNvPr>
          <p:cNvSpPr>
            <a:spLocks noGrp="1"/>
          </p:cNvSpPr>
          <p:nvPr>
            <p:ph idx="1"/>
          </p:nvPr>
        </p:nvSpPr>
        <p:spPr>
          <a:xfrm>
            <a:off x="838200" y="681037"/>
            <a:ext cx="10515600" cy="4351338"/>
          </a:xfrm>
        </p:spPr>
        <p:txBody>
          <a:bodyPr/>
          <a:lstStyle/>
          <a:p>
            <a:r>
              <a:rPr lang="en-US" dirty="0"/>
              <a:t>Go to Profile – Settings – SSH and GPG keys</a:t>
            </a:r>
          </a:p>
          <a:p>
            <a:pPr marL="0" indent="0">
              <a:buNone/>
            </a:pPr>
            <a:endParaRPr lang="en-US" dirty="0"/>
          </a:p>
          <a:p>
            <a:endParaRPr lang="en-US" dirty="0"/>
          </a:p>
        </p:txBody>
      </p:sp>
      <p:pic>
        <p:nvPicPr>
          <p:cNvPr id="4" name="Picture 3">
            <a:extLst>
              <a:ext uri="{FF2B5EF4-FFF2-40B4-BE49-F238E27FC236}">
                <a16:creationId xmlns:a16="http://schemas.microsoft.com/office/drawing/2014/main" id="{5D22D2C5-46C2-4835-844A-AFC6E535BC68}"/>
              </a:ext>
            </a:extLst>
          </p:cNvPr>
          <p:cNvPicPr>
            <a:picLocks noChangeAspect="1"/>
          </p:cNvPicPr>
          <p:nvPr/>
        </p:nvPicPr>
        <p:blipFill rotWithShape="1">
          <a:blip r:embed="rId2"/>
          <a:srcRect l="55937" t="28236" r="5179" b="17448"/>
          <a:stretch/>
        </p:blipFill>
        <p:spPr>
          <a:xfrm>
            <a:off x="838200" y="1187929"/>
            <a:ext cx="8928100" cy="4988530"/>
          </a:xfrm>
          <a:prstGeom prst="rect">
            <a:avLst/>
          </a:prstGeom>
        </p:spPr>
      </p:pic>
    </p:spTree>
    <p:extLst>
      <p:ext uri="{BB962C8B-B14F-4D97-AF65-F5344CB8AC3E}">
        <p14:creationId xmlns:p14="http://schemas.microsoft.com/office/powerpoint/2010/main" val="3450077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1C240-A7D1-4B76-B437-35EE1D85D815}"/>
              </a:ext>
            </a:extLst>
          </p:cNvPr>
          <p:cNvSpPr>
            <a:spLocks noGrp="1"/>
          </p:cNvSpPr>
          <p:nvPr>
            <p:ph type="title"/>
          </p:nvPr>
        </p:nvSpPr>
        <p:spPr>
          <a:xfrm>
            <a:off x="838200" y="207961"/>
            <a:ext cx="10515600" cy="650875"/>
          </a:xfrm>
        </p:spPr>
        <p:txBody>
          <a:bodyPr>
            <a:normAutofit fontScale="90000"/>
          </a:bodyPr>
          <a:lstStyle/>
          <a:p>
            <a:r>
              <a:rPr lang="en-US" dirty="0"/>
              <a:t>Git Push cont. ‘Authenticate’</a:t>
            </a:r>
          </a:p>
        </p:txBody>
      </p:sp>
      <p:sp>
        <p:nvSpPr>
          <p:cNvPr id="3" name="Content Placeholder 2">
            <a:extLst>
              <a:ext uri="{FF2B5EF4-FFF2-40B4-BE49-F238E27FC236}">
                <a16:creationId xmlns:a16="http://schemas.microsoft.com/office/drawing/2014/main" id="{1BEED0B1-3253-4A8C-B2F3-64CECAC86ADF}"/>
              </a:ext>
            </a:extLst>
          </p:cNvPr>
          <p:cNvSpPr>
            <a:spLocks noGrp="1"/>
          </p:cNvSpPr>
          <p:nvPr>
            <p:ph idx="1"/>
          </p:nvPr>
        </p:nvSpPr>
        <p:spPr>
          <a:xfrm>
            <a:off x="838200" y="858835"/>
            <a:ext cx="10515600" cy="5791203"/>
          </a:xfrm>
        </p:spPr>
        <p:txBody>
          <a:bodyPr>
            <a:normAutofit/>
          </a:bodyPr>
          <a:lstStyle/>
          <a:p>
            <a:pPr lvl="1"/>
            <a:r>
              <a:rPr lang="en-US" dirty="0"/>
              <a:t>Authenticate -</a:t>
            </a:r>
          </a:p>
          <a:p>
            <a:pPr marL="457200" lvl="1" indent="0">
              <a:buNone/>
            </a:pPr>
            <a:r>
              <a:rPr lang="en-US" dirty="0"/>
              <a:t>	$ </a:t>
            </a:r>
            <a:r>
              <a:rPr lang="de-DE" dirty="0"/>
              <a:t>ssh -T </a:t>
            </a:r>
            <a:r>
              <a:rPr lang="de-DE" dirty="0">
                <a:hlinkClick r:id="rId2"/>
              </a:rPr>
              <a:t>git@github.com</a:t>
            </a:r>
            <a:endParaRPr lang="de-DE" dirty="0"/>
          </a:p>
          <a:p>
            <a:pPr marL="457200" lvl="1" indent="0">
              <a:buNone/>
            </a:pPr>
            <a:r>
              <a:rPr lang="de-DE" dirty="0"/>
              <a:t>Check in your GitHub acount by refreshing the page and make sure the key color turns gree, meaning the key has been successfuly authenticated.</a:t>
            </a:r>
          </a:p>
          <a:p>
            <a:pPr marL="457200" lvl="1" indent="0">
              <a:buNone/>
            </a:pPr>
            <a:endParaRPr lang="de-DE" dirty="0"/>
          </a:p>
          <a:p>
            <a:pPr lvl="1"/>
            <a:r>
              <a:rPr lang="de-DE" dirty="0"/>
              <a:t>Push the changes -</a:t>
            </a:r>
          </a:p>
          <a:p>
            <a:pPr marL="457200" lvl="1" indent="0">
              <a:buNone/>
            </a:pPr>
            <a:r>
              <a:rPr lang="de-DE" dirty="0"/>
              <a:t>- to the central repository – (from local master to central repo)</a:t>
            </a:r>
          </a:p>
          <a:p>
            <a:pPr marL="457200" lvl="1" indent="0">
              <a:buNone/>
            </a:pPr>
            <a:r>
              <a:rPr lang="de-DE" dirty="0"/>
              <a:t>	$ git push origin master</a:t>
            </a:r>
          </a:p>
          <a:p>
            <a:pPr marL="457200" lvl="1" indent="0">
              <a:buNone/>
            </a:pPr>
            <a:r>
              <a:rPr lang="de-DE" dirty="0"/>
              <a:t>- or if your don‘t want to push the changes into the central repository, but instead into a different branch that does not interfere with the master branch – you can create the branch in GitHub or in GitBash –</a:t>
            </a:r>
          </a:p>
          <a:p>
            <a:pPr marL="457200" lvl="1" indent="0">
              <a:buNone/>
            </a:pPr>
            <a:r>
              <a:rPr lang="de-DE" dirty="0"/>
              <a:t>	- checkout to the repository you created (firstbranch).</a:t>
            </a:r>
          </a:p>
          <a:p>
            <a:pPr marL="457200" lvl="1" indent="0">
              <a:buNone/>
            </a:pPr>
            <a:r>
              <a:rPr lang="de-DE" dirty="0"/>
              <a:t>	$ git push origin firstbranch</a:t>
            </a:r>
          </a:p>
          <a:p>
            <a:pPr marL="457200" lvl="1" indent="0">
              <a:buNone/>
            </a:pPr>
            <a:endParaRPr lang="de-DE" dirty="0"/>
          </a:p>
          <a:p>
            <a:pPr marL="457200" lvl="1" indent="0">
              <a:buNone/>
            </a:pPr>
            <a:endParaRPr lang="en-US" dirty="0"/>
          </a:p>
        </p:txBody>
      </p:sp>
    </p:spTree>
    <p:extLst>
      <p:ext uri="{BB962C8B-B14F-4D97-AF65-F5344CB8AC3E}">
        <p14:creationId xmlns:p14="http://schemas.microsoft.com/office/powerpoint/2010/main" val="2453260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13F30-970E-45C1-BC62-90592BB1672E}"/>
              </a:ext>
            </a:extLst>
          </p:cNvPr>
          <p:cNvSpPr>
            <a:spLocks noGrp="1"/>
          </p:cNvSpPr>
          <p:nvPr>
            <p:ph type="title"/>
          </p:nvPr>
        </p:nvSpPr>
        <p:spPr>
          <a:xfrm>
            <a:off x="838200" y="165100"/>
            <a:ext cx="10515600" cy="523875"/>
          </a:xfrm>
        </p:spPr>
        <p:txBody>
          <a:bodyPr>
            <a:normAutofit fontScale="90000"/>
          </a:bodyPr>
          <a:lstStyle/>
          <a:p>
            <a:r>
              <a:rPr lang="en-US" dirty="0"/>
              <a:t>Git Push cont.</a:t>
            </a:r>
          </a:p>
        </p:txBody>
      </p:sp>
      <p:pic>
        <p:nvPicPr>
          <p:cNvPr id="4" name="Content Placeholder 3">
            <a:extLst>
              <a:ext uri="{FF2B5EF4-FFF2-40B4-BE49-F238E27FC236}">
                <a16:creationId xmlns:a16="http://schemas.microsoft.com/office/drawing/2014/main" id="{A96FF872-3947-4AAE-AEA7-84DE37386249}"/>
              </a:ext>
            </a:extLst>
          </p:cNvPr>
          <p:cNvPicPr>
            <a:picLocks noGrp="1" noChangeAspect="1"/>
          </p:cNvPicPr>
          <p:nvPr>
            <p:ph idx="1"/>
          </p:nvPr>
        </p:nvPicPr>
        <p:blipFill rotWithShape="1">
          <a:blip r:embed="rId2"/>
          <a:srcRect l="4348" t="17372" r="77501" b="27716"/>
          <a:stretch/>
        </p:blipFill>
        <p:spPr>
          <a:xfrm>
            <a:off x="838199" y="1023937"/>
            <a:ext cx="4264201" cy="5159956"/>
          </a:xfrm>
          <a:prstGeom prst="rect">
            <a:avLst/>
          </a:prstGeom>
        </p:spPr>
      </p:pic>
      <p:pic>
        <p:nvPicPr>
          <p:cNvPr id="5" name="Picture 4">
            <a:extLst>
              <a:ext uri="{FF2B5EF4-FFF2-40B4-BE49-F238E27FC236}">
                <a16:creationId xmlns:a16="http://schemas.microsoft.com/office/drawing/2014/main" id="{3D1D474C-59C0-439C-9C01-448C4E7082CF}"/>
              </a:ext>
            </a:extLst>
          </p:cNvPr>
          <p:cNvPicPr>
            <a:picLocks noChangeAspect="1"/>
          </p:cNvPicPr>
          <p:nvPr/>
        </p:nvPicPr>
        <p:blipFill rotWithShape="1">
          <a:blip r:embed="rId3"/>
          <a:srcRect l="4062" t="17448" r="77396" b="21599"/>
          <a:stretch/>
        </p:blipFill>
        <p:spPr>
          <a:xfrm>
            <a:off x="7089599" y="800390"/>
            <a:ext cx="4264201" cy="5607050"/>
          </a:xfrm>
          <a:prstGeom prst="rect">
            <a:avLst/>
          </a:prstGeom>
        </p:spPr>
      </p:pic>
    </p:spTree>
    <p:extLst>
      <p:ext uri="{BB962C8B-B14F-4D97-AF65-F5344CB8AC3E}">
        <p14:creationId xmlns:p14="http://schemas.microsoft.com/office/powerpoint/2010/main" val="27603904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032E0-6BC6-47A4-B5FA-0D01BCAC8659}"/>
              </a:ext>
            </a:extLst>
          </p:cNvPr>
          <p:cNvSpPr>
            <a:spLocks noGrp="1"/>
          </p:cNvSpPr>
          <p:nvPr>
            <p:ph type="title"/>
          </p:nvPr>
        </p:nvSpPr>
        <p:spPr>
          <a:xfrm>
            <a:off x="838200" y="235315"/>
            <a:ext cx="10515600" cy="663575"/>
          </a:xfrm>
        </p:spPr>
        <p:txBody>
          <a:bodyPr>
            <a:normAutofit fontScale="90000"/>
          </a:bodyPr>
          <a:lstStyle/>
          <a:p>
            <a:r>
              <a:rPr lang="en-US" dirty="0"/>
              <a:t>Git Push cont.</a:t>
            </a:r>
          </a:p>
        </p:txBody>
      </p:sp>
      <p:pic>
        <p:nvPicPr>
          <p:cNvPr id="4" name="Content Placeholder 3">
            <a:extLst>
              <a:ext uri="{FF2B5EF4-FFF2-40B4-BE49-F238E27FC236}">
                <a16:creationId xmlns:a16="http://schemas.microsoft.com/office/drawing/2014/main" id="{24C21BF1-F9E5-407C-AA71-15B99714078C}"/>
              </a:ext>
            </a:extLst>
          </p:cNvPr>
          <p:cNvPicPr>
            <a:picLocks noGrp="1" noChangeAspect="1"/>
          </p:cNvPicPr>
          <p:nvPr>
            <p:ph idx="1"/>
          </p:nvPr>
        </p:nvPicPr>
        <p:blipFill rotWithShape="1">
          <a:blip r:embed="rId2"/>
          <a:srcRect r="65151" b="63606"/>
          <a:stretch/>
        </p:blipFill>
        <p:spPr>
          <a:xfrm>
            <a:off x="838200" y="1232638"/>
            <a:ext cx="10515600" cy="4392724"/>
          </a:xfrm>
          <a:prstGeom prst="rect">
            <a:avLst/>
          </a:prstGeom>
        </p:spPr>
      </p:pic>
    </p:spTree>
    <p:extLst>
      <p:ext uri="{BB962C8B-B14F-4D97-AF65-F5344CB8AC3E}">
        <p14:creationId xmlns:p14="http://schemas.microsoft.com/office/powerpoint/2010/main" val="16334465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43050-8459-4C89-B75F-185AF1E357DD}"/>
              </a:ext>
            </a:extLst>
          </p:cNvPr>
          <p:cNvSpPr>
            <a:spLocks noGrp="1"/>
          </p:cNvSpPr>
          <p:nvPr>
            <p:ph type="title"/>
          </p:nvPr>
        </p:nvSpPr>
        <p:spPr>
          <a:xfrm>
            <a:off x="838200" y="136525"/>
            <a:ext cx="10515600" cy="638175"/>
          </a:xfrm>
        </p:spPr>
        <p:txBody>
          <a:bodyPr>
            <a:normAutofit fontScale="90000"/>
          </a:bodyPr>
          <a:lstStyle/>
          <a:p>
            <a:r>
              <a:rPr lang="en-US" dirty="0"/>
              <a:t>Git Flow</a:t>
            </a:r>
          </a:p>
        </p:txBody>
      </p:sp>
      <p:pic>
        <p:nvPicPr>
          <p:cNvPr id="4" name="Picture 3">
            <a:extLst>
              <a:ext uri="{FF2B5EF4-FFF2-40B4-BE49-F238E27FC236}">
                <a16:creationId xmlns:a16="http://schemas.microsoft.com/office/drawing/2014/main" id="{9EABE8B0-C200-44DD-8657-E7DFD18AFCF9}"/>
              </a:ext>
            </a:extLst>
          </p:cNvPr>
          <p:cNvPicPr>
            <a:picLocks noChangeAspect="1"/>
          </p:cNvPicPr>
          <p:nvPr/>
        </p:nvPicPr>
        <p:blipFill rotWithShape="1">
          <a:blip r:embed="rId2"/>
          <a:srcRect l="60938" t="23884" r="4375" b="21875"/>
          <a:stretch/>
        </p:blipFill>
        <p:spPr>
          <a:xfrm>
            <a:off x="1752600" y="774700"/>
            <a:ext cx="8686800" cy="5433445"/>
          </a:xfrm>
          <a:prstGeom prst="rect">
            <a:avLst/>
          </a:prstGeom>
        </p:spPr>
      </p:pic>
    </p:spTree>
    <p:extLst>
      <p:ext uri="{BB962C8B-B14F-4D97-AF65-F5344CB8AC3E}">
        <p14:creationId xmlns:p14="http://schemas.microsoft.com/office/powerpoint/2010/main" val="39464980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8CCE9-3975-4A3F-B146-BC5E44B1018C}"/>
              </a:ext>
            </a:extLst>
          </p:cNvPr>
          <p:cNvSpPr>
            <a:spLocks noGrp="1"/>
          </p:cNvSpPr>
          <p:nvPr>
            <p:ph type="title"/>
          </p:nvPr>
        </p:nvSpPr>
        <p:spPr/>
        <p:txBody>
          <a:bodyPr/>
          <a:lstStyle/>
          <a:p>
            <a:r>
              <a:rPr lang="en-US" dirty="0"/>
              <a:t>Git Push – ‘Roll-back to the previous version’</a:t>
            </a:r>
          </a:p>
        </p:txBody>
      </p:sp>
      <p:sp>
        <p:nvSpPr>
          <p:cNvPr id="3" name="Content Placeholder 2">
            <a:extLst>
              <a:ext uri="{FF2B5EF4-FFF2-40B4-BE49-F238E27FC236}">
                <a16:creationId xmlns:a16="http://schemas.microsoft.com/office/drawing/2014/main" id="{5C473D85-5873-4C90-8A2C-D14D252BF84F}"/>
              </a:ext>
            </a:extLst>
          </p:cNvPr>
          <p:cNvSpPr>
            <a:spLocks noGrp="1"/>
          </p:cNvSpPr>
          <p:nvPr>
            <p:ph idx="1"/>
          </p:nvPr>
        </p:nvSpPr>
        <p:spPr/>
        <p:txBody>
          <a:bodyPr/>
          <a:lstStyle/>
          <a:p>
            <a:r>
              <a:rPr lang="en-US" dirty="0"/>
              <a:t>If you want to commit a file that already has been tracked, you don’t need to add (</a:t>
            </a:r>
            <a:r>
              <a:rPr lang="en-US" sz="2400" dirty="0">
                <a:latin typeface="Consolas" panose="020B0609020204030204" pitchFamily="49" charset="0"/>
              </a:rPr>
              <a:t>$ git add) </a:t>
            </a:r>
            <a:r>
              <a:rPr lang="en-US" dirty="0"/>
              <a:t>again ; just commit( </a:t>
            </a:r>
            <a:r>
              <a:rPr lang="en-US" sz="2400" dirty="0">
                <a:latin typeface="Consolas" panose="020B0609020204030204" pitchFamily="49" charset="0"/>
              </a:rPr>
              <a:t>$ git commit –a –m “message here”)</a:t>
            </a:r>
          </a:p>
          <a:p>
            <a:r>
              <a:rPr lang="en-US" dirty="0"/>
              <a:t>  If you want to revert a commit – go back to a previous version:</a:t>
            </a:r>
          </a:p>
          <a:p>
            <a:pPr marL="0" indent="0">
              <a:buNone/>
            </a:pPr>
            <a:r>
              <a:rPr lang="en-US" dirty="0"/>
              <a:t>	-  Check your git log for the previous version - </a:t>
            </a:r>
            <a:r>
              <a:rPr lang="en-US" sz="2400" dirty="0">
                <a:latin typeface="Consolas" panose="020B0609020204030204" pitchFamily="49" charset="0"/>
              </a:rPr>
              <a:t>$ git log</a:t>
            </a:r>
          </a:p>
          <a:p>
            <a:pPr marL="0" indent="0">
              <a:buNone/>
            </a:pPr>
            <a:r>
              <a:rPr lang="en-US" sz="2400" dirty="0">
                <a:latin typeface="Consolas" panose="020B0609020204030204" pitchFamily="49" charset="0"/>
              </a:rPr>
              <a:t>	- Copy the commit hash (the first 8 </a:t>
            </a:r>
            <a:r>
              <a:rPr lang="en-US" sz="2400" dirty="0" err="1">
                <a:latin typeface="Consolas" panose="020B0609020204030204" pitchFamily="49" charset="0"/>
              </a:rPr>
              <a:t>hexa</a:t>
            </a:r>
            <a:r>
              <a:rPr lang="en-US" sz="2400" dirty="0">
                <a:latin typeface="Consolas" panose="020B0609020204030204" pitchFamily="49" charset="0"/>
              </a:rPr>
              <a:t> digits)</a:t>
            </a:r>
          </a:p>
          <a:p>
            <a:pPr marL="0" indent="0">
              <a:buNone/>
            </a:pPr>
            <a:r>
              <a:rPr lang="en-US" sz="2400" dirty="0">
                <a:latin typeface="Consolas" panose="020B0609020204030204" pitchFamily="49" charset="0"/>
              </a:rPr>
              <a:t>	$ git checkout [first 8 </a:t>
            </a:r>
            <a:r>
              <a:rPr lang="en-US" sz="2400" dirty="0" err="1">
                <a:latin typeface="Consolas" panose="020B0609020204030204" pitchFamily="49" charset="0"/>
              </a:rPr>
              <a:t>hexdig</a:t>
            </a:r>
            <a:r>
              <a:rPr lang="en-US" sz="2400" dirty="0">
                <a:latin typeface="Consolas" panose="020B0609020204030204" pitchFamily="49" charset="0"/>
              </a:rPr>
              <a:t>] [filename]</a:t>
            </a:r>
          </a:p>
          <a:p>
            <a:pPr marL="0" indent="0">
              <a:buNone/>
            </a:pPr>
            <a:r>
              <a:rPr lang="en-US" dirty="0"/>
              <a:t> </a:t>
            </a:r>
          </a:p>
        </p:txBody>
      </p:sp>
    </p:spTree>
    <p:extLst>
      <p:ext uri="{BB962C8B-B14F-4D97-AF65-F5344CB8AC3E}">
        <p14:creationId xmlns:p14="http://schemas.microsoft.com/office/powerpoint/2010/main" val="164179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493A9A-40FD-4B93-9375-6270AD259D28}"/>
              </a:ext>
            </a:extLst>
          </p:cNvPr>
          <p:cNvSpPr>
            <a:spLocks noGrp="1"/>
          </p:cNvSpPr>
          <p:nvPr>
            <p:ph type="title"/>
          </p:nvPr>
        </p:nvSpPr>
        <p:spPr>
          <a:xfrm>
            <a:off x="838200" y="365125"/>
            <a:ext cx="10515600" cy="777875"/>
          </a:xfrm>
        </p:spPr>
        <p:txBody>
          <a:bodyPr/>
          <a:lstStyle/>
          <a:p>
            <a:r>
              <a:rPr lang="en-US" dirty="0"/>
              <a:t>Central &amp; Local Repository</a:t>
            </a:r>
          </a:p>
        </p:txBody>
      </p:sp>
      <p:pic>
        <p:nvPicPr>
          <p:cNvPr id="4" name="Content Placeholder 3">
            <a:extLst>
              <a:ext uri="{FF2B5EF4-FFF2-40B4-BE49-F238E27FC236}">
                <a16:creationId xmlns:a16="http://schemas.microsoft.com/office/drawing/2014/main" id="{453EFAFC-6F74-4F25-B642-91AB685299FF}"/>
              </a:ext>
            </a:extLst>
          </p:cNvPr>
          <p:cNvPicPr>
            <a:picLocks noGrp="1" noChangeAspect="1"/>
          </p:cNvPicPr>
          <p:nvPr>
            <p:ph idx="1"/>
          </p:nvPr>
        </p:nvPicPr>
        <p:blipFill rotWithShape="1">
          <a:blip r:embed="rId2"/>
          <a:srcRect l="1569" t="24619" r="53262" b="20732"/>
          <a:stretch/>
        </p:blipFill>
        <p:spPr>
          <a:xfrm>
            <a:off x="838200" y="1143000"/>
            <a:ext cx="10515600" cy="5089101"/>
          </a:xfrm>
          <a:prstGeom prst="rect">
            <a:avLst/>
          </a:prstGeom>
        </p:spPr>
      </p:pic>
    </p:spTree>
    <p:extLst>
      <p:ext uri="{BB962C8B-B14F-4D97-AF65-F5344CB8AC3E}">
        <p14:creationId xmlns:p14="http://schemas.microsoft.com/office/powerpoint/2010/main" val="3483559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7ACE0-02E6-4FA4-B2B3-DBE26C5447EB}"/>
              </a:ext>
            </a:extLst>
          </p:cNvPr>
          <p:cNvSpPr>
            <a:spLocks noGrp="1"/>
          </p:cNvSpPr>
          <p:nvPr>
            <p:ph type="ctrTitle"/>
          </p:nvPr>
        </p:nvSpPr>
        <p:spPr>
          <a:xfrm>
            <a:off x="1117600" y="254000"/>
            <a:ext cx="9144000" cy="736600"/>
          </a:xfrm>
        </p:spPr>
        <p:txBody>
          <a:bodyPr>
            <a:normAutofit fontScale="90000"/>
          </a:bodyPr>
          <a:lstStyle/>
          <a:p>
            <a:pPr algn="l"/>
            <a:br>
              <a:rPr lang="en-US" dirty="0"/>
            </a:br>
            <a:br>
              <a:rPr lang="en-US" dirty="0"/>
            </a:br>
            <a:br>
              <a:rPr lang="en-US" dirty="0"/>
            </a:br>
            <a:r>
              <a:rPr lang="en-US" sz="4900" dirty="0"/>
              <a:t>Git Operations &amp; Commands</a:t>
            </a:r>
          </a:p>
        </p:txBody>
      </p:sp>
      <p:pic>
        <p:nvPicPr>
          <p:cNvPr id="4" name="Picture 3">
            <a:extLst>
              <a:ext uri="{FF2B5EF4-FFF2-40B4-BE49-F238E27FC236}">
                <a16:creationId xmlns:a16="http://schemas.microsoft.com/office/drawing/2014/main" id="{E79DA6C4-18CD-4722-8FDE-6D633F9FF12C}"/>
              </a:ext>
            </a:extLst>
          </p:cNvPr>
          <p:cNvPicPr/>
          <p:nvPr/>
        </p:nvPicPr>
        <p:blipFill rotWithShape="1">
          <a:blip r:embed="rId2"/>
          <a:srcRect l="6137" t="27685" r="58974" b="21876"/>
          <a:stretch/>
        </p:blipFill>
        <p:spPr bwMode="auto">
          <a:xfrm>
            <a:off x="1117600" y="990600"/>
            <a:ext cx="9956800" cy="56134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27302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CDF54-9611-46A9-9725-DA19D5E1C25C}"/>
              </a:ext>
            </a:extLst>
          </p:cNvPr>
          <p:cNvSpPr>
            <a:spLocks noGrp="1"/>
          </p:cNvSpPr>
          <p:nvPr>
            <p:ph type="title"/>
          </p:nvPr>
        </p:nvSpPr>
        <p:spPr>
          <a:xfrm>
            <a:off x="838200" y="350157"/>
            <a:ext cx="10515600" cy="696118"/>
          </a:xfrm>
        </p:spPr>
        <p:txBody>
          <a:bodyPr>
            <a:normAutofit/>
          </a:bodyPr>
          <a:lstStyle/>
          <a:p>
            <a:r>
              <a:rPr lang="en-US" dirty="0"/>
              <a:t>Creating Repositories</a:t>
            </a:r>
          </a:p>
        </p:txBody>
      </p:sp>
      <p:pic>
        <p:nvPicPr>
          <p:cNvPr id="4" name="Content Placeholder 3">
            <a:extLst>
              <a:ext uri="{FF2B5EF4-FFF2-40B4-BE49-F238E27FC236}">
                <a16:creationId xmlns:a16="http://schemas.microsoft.com/office/drawing/2014/main" id="{34264A62-C33C-44D7-8D64-9A0A5AF6EF96}"/>
              </a:ext>
            </a:extLst>
          </p:cNvPr>
          <p:cNvPicPr>
            <a:picLocks noGrp="1"/>
          </p:cNvPicPr>
          <p:nvPr>
            <p:ph idx="1"/>
          </p:nvPr>
        </p:nvPicPr>
        <p:blipFill rotWithShape="1">
          <a:blip r:embed="rId2"/>
          <a:srcRect l="11393" t="30458" r="54003" b="24279"/>
          <a:stretch/>
        </p:blipFill>
        <p:spPr bwMode="auto">
          <a:xfrm>
            <a:off x="838200" y="1028700"/>
            <a:ext cx="10325100" cy="5479143"/>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D464DDA6-4812-4420-9494-94A6C85901A2}"/>
              </a:ext>
            </a:extLst>
          </p:cNvPr>
          <p:cNvSpPr txBox="1"/>
          <p:nvPr/>
        </p:nvSpPr>
        <p:spPr>
          <a:xfrm>
            <a:off x="6000750" y="2290943"/>
            <a:ext cx="5791200" cy="1477328"/>
          </a:xfrm>
          <a:prstGeom prst="rect">
            <a:avLst/>
          </a:prstGeom>
          <a:noFill/>
        </p:spPr>
        <p:txBody>
          <a:bodyPr wrap="square" rtlCol="0">
            <a:spAutoFit/>
          </a:bodyPr>
          <a:lstStyle/>
          <a:p>
            <a:r>
              <a:rPr lang="en-US" dirty="0"/>
              <a:t>You need a central repository and a local repository</a:t>
            </a:r>
          </a:p>
          <a:p>
            <a:r>
              <a:rPr lang="en-US" dirty="0"/>
              <a:t>Host your central repo on GitHub </a:t>
            </a:r>
          </a:p>
          <a:p>
            <a:r>
              <a:rPr lang="en-US" dirty="0"/>
              <a:t>For local repository you need to install Git</a:t>
            </a:r>
          </a:p>
          <a:p>
            <a:r>
              <a:rPr lang="en-US" dirty="0"/>
              <a:t>If you are working on a new project, use </a:t>
            </a:r>
            <a:r>
              <a:rPr lang="en-US" dirty="0">
                <a:latin typeface="Consolas" panose="020B0609020204030204" pitchFamily="49" charset="0"/>
              </a:rPr>
              <a:t>git </a:t>
            </a:r>
            <a:r>
              <a:rPr lang="en-US" dirty="0" err="1">
                <a:latin typeface="Consolas" panose="020B0609020204030204" pitchFamily="49" charset="0"/>
              </a:rPr>
              <a:t>init</a:t>
            </a:r>
            <a:endParaRPr lang="en-US" dirty="0">
              <a:latin typeface="Consolas" panose="020B0609020204030204" pitchFamily="49" charset="0"/>
            </a:endParaRPr>
          </a:p>
          <a:p>
            <a:r>
              <a:rPr lang="en-US" dirty="0"/>
              <a:t>If you are joining a project use </a:t>
            </a:r>
            <a:r>
              <a:rPr lang="en-US" dirty="0">
                <a:latin typeface="Consolas" panose="020B0609020204030204" pitchFamily="49" charset="0"/>
              </a:rPr>
              <a:t>git clone </a:t>
            </a:r>
          </a:p>
        </p:txBody>
      </p:sp>
    </p:spTree>
    <p:extLst>
      <p:ext uri="{BB962C8B-B14F-4D97-AF65-F5344CB8AC3E}">
        <p14:creationId xmlns:p14="http://schemas.microsoft.com/office/powerpoint/2010/main" val="799122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2A90C-17AD-4C7C-BF1E-8788C5BE47F7}"/>
              </a:ext>
            </a:extLst>
          </p:cNvPr>
          <p:cNvSpPr>
            <a:spLocks noGrp="1"/>
          </p:cNvSpPr>
          <p:nvPr>
            <p:ph type="title"/>
          </p:nvPr>
        </p:nvSpPr>
        <p:spPr>
          <a:xfrm>
            <a:off x="953968" y="0"/>
            <a:ext cx="10515600" cy="727075"/>
          </a:xfrm>
        </p:spPr>
        <p:txBody>
          <a:bodyPr/>
          <a:lstStyle/>
          <a:p>
            <a:r>
              <a:rPr lang="en-US" dirty="0"/>
              <a:t>Create your Central Repository on GitHub</a:t>
            </a:r>
          </a:p>
        </p:txBody>
      </p:sp>
      <p:pic>
        <p:nvPicPr>
          <p:cNvPr id="4" name="Content Placeholder 3">
            <a:extLst>
              <a:ext uri="{FF2B5EF4-FFF2-40B4-BE49-F238E27FC236}">
                <a16:creationId xmlns:a16="http://schemas.microsoft.com/office/drawing/2014/main" id="{E4A38E14-77F8-4FBD-850A-FE7F88261FBE}"/>
              </a:ext>
            </a:extLst>
          </p:cNvPr>
          <p:cNvPicPr>
            <a:picLocks noGrp="1" noChangeAspect="1"/>
          </p:cNvPicPr>
          <p:nvPr>
            <p:ph idx="1"/>
          </p:nvPr>
        </p:nvPicPr>
        <p:blipFill rotWithShape="1">
          <a:blip r:embed="rId2"/>
          <a:srcRect l="53215" t="20000" r="13801" b="29186"/>
          <a:stretch/>
        </p:blipFill>
        <p:spPr>
          <a:xfrm>
            <a:off x="953968" y="727074"/>
            <a:ext cx="10284064" cy="6126959"/>
          </a:xfrm>
          <a:prstGeom prst="rect">
            <a:avLst/>
          </a:prstGeom>
        </p:spPr>
      </p:pic>
    </p:spTree>
    <p:extLst>
      <p:ext uri="{BB962C8B-B14F-4D97-AF65-F5344CB8AC3E}">
        <p14:creationId xmlns:p14="http://schemas.microsoft.com/office/powerpoint/2010/main" val="9774351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A95D2-A2F1-4589-9139-875AA08CE896}"/>
              </a:ext>
            </a:extLst>
          </p:cNvPr>
          <p:cNvSpPr>
            <a:spLocks noGrp="1"/>
          </p:cNvSpPr>
          <p:nvPr>
            <p:ph type="title"/>
          </p:nvPr>
        </p:nvSpPr>
        <p:spPr>
          <a:xfrm>
            <a:off x="838200" y="546894"/>
            <a:ext cx="10515600" cy="1325563"/>
          </a:xfrm>
        </p:spPr>
        <p:txBody>
          <a:bodyPr/>
          <a:lstStyle/>
          <a:p>
            <a:r>
              <a:rPr lang="en-US" dirty="0"/>
              <a:t>Create a Local Repository on your Local Machine	</a:t>
            </a:r>
          </a:p>
        </p:txBody>
      </p:sp>
      <p:sp>
        <p:nvSpPr>
          <p:cNvPr id="3" name="Content Placeholder 2">
            <a:extLst>
              <a:ext uri="{FF2B5EF4-FFF2-40B4-BE49-F238E27FC236}">
                <a16:creationId xmlns:a16="http://schemas.microsoft.com/office/drawing/2014/main" id="{317CFF82-79D8-419D-B131-82332D4E85AF}"/>
              </a:ext>
            </a:extLst>
          </p:cNvPr>
          <p:cNvSpPr>
            <a:spLocks noGrp="1"/>
          </p:cNvSpPr>
          <p:nvPr>
            <p:ph idx="1"/>
          </p:nvPr>
        </p:nvSpPr>
        <p:spPr>
          <a:xfrm>
            <a:off x="838200" y="2216149"/>
            <a:ext cx="10515600" cy="3432175"/>
          </a:xfrm>
        </p:spPr>
        <p:txBody>
          <a:bodyPr/>
          <a:lstStyle/>
          <a:p>
            <a:r>
              <a:rPr lang="en-US" dirty="0"/>
              <a:t> Install Git for Windows</a:t>
            </a:r>
          </a:p>
          <a:p>
            <a:r>
              <a:rPr lang="en-US" dirty="0"/>
              <a:t>Create a folder on your C drive where you want your local repository to be. Inside this folder, right click anywhere and select ‘Git Bash’ – this will open-up Git Emulator (Terminal).</a:t>
            </a:r>
          </a:p>
          <a:p>
            <a:r>
              <a:rPr lang="en-US" dirty="0"/>
              <a:t>Create Repository – </a:t>
            </a:r>
            <a:r>
              <a:rPr lang="en-US" dirty="0">
                <a:latin typeface="Consolas" panose="020B0609020204030204" pitchFamily="49" charset="0"/>
              </a:rPr>
              <a:t>$ git </a:t>
            </a:r>
            <a:r>
              <a:rPr lang="en-US" dirty="0" err="1">
                <a:latin typeface="Consolas" panose="020B0609020204030204" pitchFamily="49" charset="0"/>
              </a:rPr>
              <a:t>init</a:t>
            </a:r>
            <a:r>
              <a:rPr lang="en-US" dirty="0">
                <a:latin typeface="Consolas" panose="020B0609020204030204" pitchFamily="49" charset="0"/>
              </a:rPr>
              <a:t>  </a:t>
            </a:r>
            <a:r>
              <a:rPr lang="en-US" dirty="0"/>
              <a:t>- this will create a .git folder inside your local repository.</a:t>
            </a:r>
          </a:p>
          <a:p>
            <a:r>
              <a:rPr lang="en-US" dirty="0"/>
              <a:t>Next, you need to link(Syncing Repos) these two repositories.</a:t>
            </a:r>
          </a:p>
        </p:txBody>
      </p:sp>
    </p:spTree>
    <p:extLst>
      <p:ext uri="{BB962C8B-B14F-4D97-AF65-F5344CB8AC3E}">
        <p14:creationId xmlns:p14="http://schemas.microsoft.com/office/powerpoint/2010/main" val="37690398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F4CEE-55A7-491B-91AE-9EA25182AFB1}"/>
              </a:ext>
            </a:extLst>
          </p:cNvPr>
          <p:cNvSpPr>
            <a:spLocks noGrp="1"/>
          </p:cNvSpPr>
          <p:nvPr>
            <p:ph type="title"/>
          </p:nvPr>
        </p:nvSpPr>
        <p:spPr>
          <a:xfrm>
            <a:off x="838200" y="713827"/>
            <a:ext cx="10515600" cy="714375"/>
          </a:xfrm>
        </p:spPr>
        <p:txBody>
          <a:bodyPr/>
          <a:lstStyle/>
          <a:p>
            <a:r>
              <a:rPr lang="en-US" dirty="0"/>
              <a:t>Syncing Repos</a:t>
            </a:r>
          </a:p>
        </p:txBody>
      </p:sp>
      <p:pic>
        <p:nvPicPr>
          <p:cNvPr id="4" name="Content Placeholder 3">
            <a:extLst>
              <a:ext uri="{FF2B5EF4-FFF2-40B4-BE49-F238E27FC236}">
                <a16:creationId xmlns:a16="http://schemas.microsoft.com/office/drawing/2014/main" id="{4210674B-9A37-4B7D-8E7E-1C47A962FCD5}"/>
              </a:ext>
            </a:extLst>
          </p:cNvPr>
          <p:cNvPicPr>
            <a:picLocks noGrp="1" noChangeAspect="1"/>
          </p:cNvPicPr>
          <p:nvPr>
            <p:ph idx="1"/>
          </p:nvPr>
        </p:nvPicPr>
        <p:blipFill rotWithShape="1">
          <a:blip r:embed="rId2"/>
          <a:srcRect l="60663" t="26732" r="1569" b="37338"/>
          <a:stretch/>
        </p:blipFill>
        <p:spPr>
          <a:xfrm>
            <a:off x="838200" y="1428202"/>
            <a:ext cx="10515600" cy="4001596"/>
          </a:xfrm>
          <a:prstGeom prst="rect">
            <a:avLst/>
          </a:prstGeom>
        </p:spPr>
      </p:pic>
    </p:spTree>
    <p:extLst>
      <p:ext uri="{BB962C8B-B14F-4D97-AF65-F5344CB8AC3E}">
        <p14:creationId xmlns:p14="http://schemas.microsoft.com/office/powerpoint/2010/main" val="1377360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AE75F-0764-4449-A0F6-6E2E078B0D7F}"/>
              </a:ext>
            </a:extLst>
          </p:cNvPr>
          <p:cNvSpPr>
            <a:spLocks noGrp="1"/>
          </p:cNvSpPr>
          <p:nvPr>
            <p:ph type="title"/>
          </p:nvPr>
        </p:nvSpPr>
        <p:spPr/>
        <p:txBody>
          <a:bodyPr/>
          <a:lstStyle/>
          <a:p>
            <a:r>
              <a:rPr lang="en-US" dirty="0"/>
              <a:t>Synching Central Repository	with Local</a:t>
            </a:r>
          </a:p>
        </p:txBody>
      </p:sp>
      <p:sp>
        <p:nvSpPr>
          <p:cNvPr id="3" name="Content Placeholder 2">
            <a:extLst>
              <a:ext uri="{FF2B5EF4-FFF2-40B4-BE49-F238E27FC236}">
                <a16:creationId xmlns:a16="http://schemas.microsoft.com/office/drawing/2014/main" id="{BC028215-8A67-4BB6-9DE6-D68AD14AA489}"/>
              </a:ext>
            </a:extLst>
          </p:cNvPr>
          <p:cNvSpPr>
            <a:spLocks noGrp="1"/>
          </p:cNvSpPr>
          <p:nvPr>
            <p:ph idx="1"/>
          </p:nvPr>
        </p:nvSpPr>
        <p:spPr/>
        <p:txBody>
          <a:bodyPr/>
          <a:lstStyle/>
          <a:p>
            <a:r>
              <a:rPr lang="en-US" dirty="0"/>
              <a:t>Add your central repository as your origin to your local</a:t>
            </a:r>
          </a:p>
          <a:p>
            <a:pPr marL="0" indent="0">
              <a:buNone/>
            </a:pPr>
            <a:r>
              <a:rPr lang="en-US" dirty="0"/>
              <a:t>	</a:t>
            </a:r>
            <a:r>
              <a:rPr lang="en-US" dirty="0">
                <a:latin typeface="Consolas" panose="020B0609020204030204" pitchFamily="49" charset="0"/>
              </a:rPr>
              <a:t>$ git remote add origin “[link]”</a:t>
            </a:r>
            <a:endParaRPr lang="en-US" dirty="0">
              <a:latin typeface="Consolas" panose="020B0609020204030204" pitchFamily="49" charset="0"/>
              <a:hlinkClick r:id="rId2"/>
            </a:endParaRPr>
          </a:p>
          <a:p>
            <a:pPr marL="0" indent="0">
              <a:buNone/>
            </a:pPr>
            <a:r>
              <a:rPr lang="en-US" dirty="0">
                <a:hlinkClick r:id="rId2"/>
              </a:rPr>
              <a:t>https://github.com/dalbay/JavaScript.git</a:t>
            </a:r>
            <a:r>
              <a:rPr lang="en-US" dirty="0"/>
              <a:t> - you can find the link by clicking the green “Clone or Download” button inside the central repository .</a:t>
            </a:r>
          </a:p>
          <a:p>
            <a:r>
              <a:rPr lang="en-US" dirty="0"/>
              <a:t>Next, fetch all the files from the central repository into your local repository – (update your local repository)</a:t>
            </a:r>
          </a:p>
          <a:p>
            <a:pPr marL="0" indent="0">
              <a:buNone/>
            </a:pPr>
            <a:r>
              <a:rPr lang="en-US" dirty="0"/>
              <a:t>	</a:t>
            </a:r>
            <a:r>
              <a:rPr lang="en-US" dirty="0">
                <a:latin typeface="Consolas" panose="020B0609020204030204" pitchFamily="49" charset="0"/>
              </a:rPr>
              <a:t>$ git pull origin master</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945196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1409</TotalTime>
  <Words>634</Words>
  <Application>Microsoft Office PowerPoint</Application>
  <PresentationFormat>Widescreen</PresentationFormat>
  <Paragraphs>111</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Calibri Light</vt:lpstr>
      <vt:lpstr>Consolas</vt:lpstr>
      <vt:lpstr>Courier New</vt:lpstr>
      <vt:lpstr>Office Theme</vt:lpstr>
      <vt:lpstr>Git &amp; GitHub</vt:lpstr>
      <vt:lpstr>Git &amp; GitHub</vt:lpstr>
      <vt:lpstr>Central &amp; Local Repository</vt:lpstr>
      <vt:lpstr>   Git Operations &amp; Commands</vt:lpstr>
      <vt:lpstr>Creating Repositories</vt:lpstr>
      <vt:lpstr>Create your Central Repository on GitHub</vt:lpstr>
      <vt:lpstr>Create a Local Repository on your Local Machine </vt:lpstr>
      <vt:lpstr>Syncing Repos</vt:lpstr>
      <vt:lpstr>Synching Central Repository with Local</vt:lpstr>
      <vt:lpstr>Making Changes</vt:lpstr>
      <vt:lpstr>Making Changes – status / add / commit</vt:lpstr>
      <vt:lpstr>Parallel Development - Branching</vt:lpstr>
      <vt:lpstr>Creating New Branches</vt:lpstr>
      <vt:lpstr>Parallel Development – Merging</vt:lpstr>
      <vt:lpstr>Merging Branches</vt:lpstr>
      <vt:lpstr>Parallel Development – Rebasing </vt:lpstr>
      <vt:lpstr>Rebasing cont.</vt:lpstr>
      <vt:lpstr>Git Push – ‘To Central Repository’</vt:lpstr>
      <vt:lpstr>Git Push cont.</vt:lpstr>
      <vt:lpstr>Git Push cont. ‘Generating SSH key’</vt:lpstr>
      <vt:lpstr>Git Push cont. ‘Add SSH key to GitHub’ </vt:lpstr>
      <vt:lpstr>Git Push cont. ‘Authenticate’</vt:lpstr>
      <vt:lpstr>Git Push cont.</vt:lpstr>
      <vt:lpstr>Git Push cont.</vt:lpstr>
      <vt:lpstr>Git Flow</vt:lpstr>
      <vt:lpstr>Git Push – ‘Roll-back to the previous version’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Git Operations &amp; Commands </dc:title>
  <dc:creator>Faruk Aygun Dalbay</dc:creator>
  <cp:lastModifiedBy>Faruk Aygun Dalbay</cp:lastModifiedBy>
  <cp:revision>39</cp:revision>
  <dcterms:created xsi:type="dcterms:W3CDTF">2019-07-03T22:22:47Z</dcterms:created>
  <dcterms:modified xsi:type="dcterms:W3CDTF">2019-07-04T21:52:15Z</dcterms:modified>
</cp:coreProperties>
</file>

<file path=docProps/thumbnail.jpeg>
</file>